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Collins" initials="KC" lastIdx="1" clrIdx="0">
    <p:extLst>
      <p:ext uri="{19B8F6BF-5375-455C-9EA6-DF929625EA0E}">
        <p15:presenceInfo xmlns:p15="http://schemas.microsoft.com/office/powerpoint/2012/main" userId="S-1-5-21-1344888230-1950420770-569397357-94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65"/>
    <a:srgbClr val="9DBEC3"/>
    <a:srgbClr val="D18822"/>
    <a:srgbClr val="FCFCFC"/>
    <a:srgbClr val="A28A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1692" autoAdjust="0"/>
  </p:normalViewPr>
  <p:slideViewPr>
    <p:cSldViewPr snapToGrid="0">
      <p:cViewPr varScale="1">
        <p:scale>
          <a:sx n="83" d="100"/>
          <a:sy n="83" d="100"/>
        </p:scale>
        <p:origin x="16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03B4C-AAEB-4AEE-B383-6B9A130FC372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EDE73-E3BC-40FD-93DF-7E7581A8E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By being here you have demonstrated a commitment to improve the quality of care for hospice patients.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HMDCB Board of Directors feels certification is one initiative helping meet that commitment.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2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Several colleagues have asked how this is different than the ABMS or AOA examination. It’s complimentary, but specific to the practice of </a:t>
            </a:r>
            <a:r>
              <a:rPr lang="en-US" altLang="en-US" b="1" dirty="0" smtClean="0"/>
              <a:t>hospice</a:t>
            </a:r>
            <a:r>
              <a:rPr lang="en-US" altLang="en-US" dirty="0" smtClean="0"/>
              <a:t> medicine. It assesses additional competencies to perform the role of the HMD, such as: administrative, regulatory, legal competence, and clinical skills appropriate for the imminently dying.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7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Not limited to HMDs, but any physician within a hospice who might share responsibilities of the HMD role or desire to become the senior HMD.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Hospice related activities are defined on the HMDCB website. These are activities within the hospice setting as outlined in the content blueprint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If fellows completed 200 hours during their training, additional time would need to be spent in the hospice setting to meet the “fellowship pathway”. Similarly, if a physician is HPM certified, he/she will still need to record 400 hours of hospice related activities.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2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Based on the practice analysis (explain)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Note System-based Practice includes ethics, regulatory, quality, etc.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Here is a perspective from a physician who’s served as an HMD for 10 years and seeks to earn recognition by her employer and peers.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67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HMDCB has achieved more than 800 </a:t>
            </a:r>
            <a:r>
              <a:rPr lang="en-US" altLang="en-US" dirty="0" err="1" smtClean="0"/>
              <a:t>certificants</a:t>
            </a:r>
            <a:r>
              <a:rPr lang="en-US" altLang="en-US" dirty="0" smtClean="0"/>
              <a:t> in only four certification cycles.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PSI is the testing company HMDCB has contracted with to guide development and administer the computer based exam. PSI has a unique model locating most of their testing centers adjacent to H&amp;R Block offices in a secure, proctored environment.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test is offered annually in mid-May. Applications will be open in late November.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Recertification, or Maintenance of Certification, program is currently being developed and will be announced in 2018. Initial certification is valid for 6 years.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Through the website you can also subscribe to updates on the program and receive emails such as registration announcements.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DE73-E3BC-40FD-93DF-7E7581A8EC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012E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D188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4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0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8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D188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D18822"/>
                </a:solidFill>
              </a:defRPr>
            </a:lvl1pPr>
            <a:lvl2pPr>
              <a:defRPr sz="3200">
                <a:solidFill>
                  <a:srgbClr val="9DBEC3"/>
                </a:solidFill>
              </a:defRPr>
            </a:lvl2pPr>
            <a:lvl3pPr>
              <a:defRPr sz="3200">
                <a:solidFill>
                  <a:srgbClr val="9DBEC3"/>
                </a:solidFill>
              </a:defRPr>
            </a:lvl3pPr>
            <a:lvl4pPr>
              <a:defRPr sz="3200">
                <a:solidFill>
                  <a:srgbClr val="9DBEC3"/>
                </a:solidFill>
              </a:defRPr>
            </a:lvl4pPr>
            <a:lvl5pPr>
              <a:defRPr sz="3200">
                <a:solidFill>
                  <a:srgbClr val="9DBEC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0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1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7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8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0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1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4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7993-B2BF-4312-A5CE-7199C352E8F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4DCC1-10AE-4BEF-A8F5-8B4F04E9E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8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-1"/>
            <a:ext cx="7800168" cy="5943600"/>
          </a:xfrm>
          <a:prstGeom prst="rect">
            <a:avLst/>
          </a:prstGeom>
          <a:solidFill>
            <a:srgbClr val="FCFCF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849432"/>
            <a:ext cx="6747933" cy="1110191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12E65"/>
                </a:solidFill>
                <a:latin typeface="+mn-lt"/>
              </a:rPr>
              <a:t>HMDCB Certification</a:t>
            </a:r>
            <a:endParaRPr lang="en-US" b="1" dirty="0">
              <a:solidFill>
                <a:srgbClr val="012E65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3559700"/>
            <a:ext cx="6265333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HMDCB </a:t>
            </a:r>
            <a:r>
              <a:rPr lang="en-US" sz="3200" dirty="0"/>
              <a:t>Volunteer Name</a:t>
            </a:r>
          </a:p>
          <a:p>
            <a:r>
              <a:rPr lang="en-US" sz="3200" dirty="0"/>
              <a:t>INSERT DATE</a:t>
            </a:r>
          </a:p>
          <a:p>
            <a:pPr algn="l"/>
            <a:endParaRPr lang="en-US" dirty="0">
              <a:solidFill>
                <a:srgbClr val="D1882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69" y="5990817"/>
            <a:ext cx="1140631" cy="8199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00168" y="-1"/>
            <a:ext cx="1343831" cy="5943600"/>
          </a:xfrm>
          <a:prstGeom prst="rect">
            <a:avLst/>
          </a:prstGeom>
          <a:solidFill>
            <a:srgbClr val="A28A5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HMDCB 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Certification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rgbClr val="D18822"/>
                </a:solidFill>
              </a:rPr>
              <a:t>Unique subset of HPM 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Administrative, Leadership, Regulatory, Legal and Clinical skill sets are assessed</a:t>
            </a: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rgbClr val="D18822"/>
                </a:solidFill>
              </a:rPr>
              <a:t>Purpose 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Certification of HMDs has the potential to improve the quality and consistency of the practice within HPM and the care provided by local hospices</a:t>
            </a: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rgbClr val="D18822"/>
                </a:solidFill>
              </a:rPr>
              <a:t>Credential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Hospice Medical Director Certified</a:t>
            </a:r>
            <a:r>
              <a:rPr lang="en-US" sz="2800" baseline="30000" dirty="0">
                <a:solidFill>
                  <a:srgbClr val="9DBEC3"/>
                </a:solidFill>
              </a:rPr>
              <a:t>®</a:t>
            </a:r>
            <a:r>
              <a:rPr lang="en-US" sz="2800" dirty="0">
                <a:solidFill>
                  <a:srgbClr val="9DBEC3"/>
                </a:solidFill>
              </a:rPr>
              <a:t> </a:t>
            </a:r>
            <a:r>
              <a:rPr lang="en-US" sz="2800" dirty="0" smtClean="0">
                <a:solidFill>
                  <a:srgbClr val="9DBEC3"/>
                </a:solidFill>
              </a:rPr>
              <a:t>(</a:t>
            </a:r>
            <a:r>
              <a:rPr lang="en-US" sz="2800" dirty="0">
                <a:solidFill>
                  <a:srgbClr val="9DBEC3"/>
                </a:solidFill>
              </a:rPr>
              <a:t>HMDC</a:t>
            </a:r>
            <a:r>
              <a:rPr lang="en-US" sz="2800" baseline="30000" dirty="0">
                <a:solidFill>
                  <a:srgbClr val="9DBEC3"/>
                </a:solidFill>
              </a:rPr>
              <a:t>®</a:t>
            </a:r>
            <a:r>
              <a:rPr lang="en-US" sz="2800" dirty="0">
                <a:solidFill>
                  <a:srgbClr val="9DBEC3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HMDCB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 </a:t>
            </a:r>
            <a:r>
              <a:rPr lang="en-US" sz="4000" dirty="0">
                <a:solidFill>
                  <a:srgbClr val="D18822"/>
                </a:solidFill>
                <a:latin typeface="+mn-lt"/>
              </a:rPr>
              <a:t>Eligibility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Target Audience</a:t>
            </a:r>
            <a:endParaRPr lang="en-US" sz="2800" b="1" dirty="0">
              <a:solidFill>
                <a:srgbClr val="D18822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Physicians </a:t>
            </a:r>
            <a:r>
              <a:rPr lang="en-US" sz="2800" dirty="0">
                <a:solidFill>
                  <a:srgbClr val="9DBEC3"/>
                </a:solidFill>
              </a:rPr>
              <a:t>who provide hospice care either full or part-time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/>
            </a:r>
            <a:br>
              <a:rPr lang="en-US" sz="2800" dirty="0" smtClean="0">
                <a:solidFill>
                  <a:srgbClr val="9DBEC3"/>
                </a:solidFill>
              </a:rPr>
            </a:br>
            <a:r>
              <a:rPr lang="en-US" sz="2800" dirty="0" smtClean="0">
                <a:solidFill>
                  <a:srgbClr val="9DBEC3"/>
                </a:solidFill>
              </a:rPr>
              <a:t>Geared </a:t>
            </a:r>
            <a:r>
              <a:rPr lang="en-US" sz="2800" dirty="0">
                <a:solidFill>
                  <a:srgbClr val="9DBEC3"/>
                </a:solidFill>
              </a:rPr>
              <a:t>toward the physician who has </a:t>
            </a:r>
            <a:br>
              <a:rPr lang="en-US" sz="2800" dirty="0">
                <a:solidFill>
                  <a:srgbClr val="9DBEC3"/>
                </a:solidFill>
              </a:rPr>
            </a:br>
            <a:r>
              <a:rPr lang="en-US" sz="2800" dirty="0">
                <a:solidFill>
                  <a:srgbClr val="9DBEC3"/>
                </a:solidFill>
              </a:rPr>
              <a:t>at least 2 years of experience in a hospice setting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HMDCB 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Initial </a:t>
            </a:r>
            <a:r>
              <a:rPr lang="en-US" sz="4000" dirty="0">
                <a:solidFill>
                  <a:srgbClr val="D18822"/>
                </a:solidFill>
                <a:latin typeface="+mn-lt"/>
              </a:rPr>
              <a:t>Certification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Requirements </a:t>
            </a:r>
            <a:r>
              <a:rPr lang="en-US" sz="2800" b="1" dirty="0">
                <a:solidFill>
                  <a:srgbClr val="D18822"/>
                </a:solidFill>
              </a:rPr>
              <a:t>for all </a:t>
            </a:r>
            <a:r>
              <a:rPr lang="en-US" sz="2800" b="1" dirty="0" smtClean="0">
                <a:solidFill>
                  <a:srgbClr val="D18822"/>
                </a:solidFill>
              </a:rPr>
              <a:t>candidates</a:t>
            </a:r>
            <a:r>
              <a:rPr lang="en-US" sz="2800" b="1" dirty="0" smtClean="0">
                <a:solidFill>
                  <a:srgbClr val="D18822"/>
                </a:solidFill>
              </a:rPr>
              <a:t> </a:t>
            </a:r>
            <a:endParaRPr lang="en-US" sz="2800" b="1" dirty="0">
              <a:solidFill>
                <a:srgbClr val="D18822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Licensed </a:t>
            </a:r>
            <a:r>
              <a:rPr lang="en-US" sz="2800" dirty="0">
                <a:solidFill>
                  <a:srgbClr val="9DBEC3"/>
                </a:solidFill>
              </a:rPr>
              <a:t>in US or Canada 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Agree to Code of Professional Conduct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400 hours of hospice related activities </a:t>
            </a:r>
            <a:endParaRPr lang="en-US" sz="2800" dirty="0">
              <a:solidFill>
                <a:srgbClr val="9DBEC3"/>
              </a:solidFill>
            </a:endParaRP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Must </a:t>
            </a:r>
            <a:r>
              <a:rPr lang="en-US" sz="2800" b="1" dirty="0">
                <a:solidFill>
                  <a:srgbClr val="D18822"/>
                </a:solidFill>
              </a:rPr>
              <a:t>meet one of three </a:t>
            </a:r>
            <a:r>
              <a:rPr lang="en-US" sz="2800" b="1" dirty="0" smtClean="0">
                <a:solidFill>
                  <a:srgbClr val="D18822"/>
                </a:solidFill>
              </a:rPr>
              <a:t>pathways</a:t>
            </a:r>
            <a:endParaRPr lang="en-US" sz="2800" b="1" dirty="0">
              <a:solidFill>
                <a:srgbClr val="D18822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b="1" dirty="0">
                <a:solidFill>
                  <a:srgbClr val="012E65"/>
                </a:solidFill>
              </a:rPr>
              <a:t>Fellowship</a:t>
            </a:r>
            <a:r>
              <a:rPr lang="en-US" sz="2800" dirty="0">
                <a:solidFill>
                  <a:srgbClr val="012E65"/>
                </a:solidFill>
              </a:rPr>
              <a:t> </a:t>
            </a:r>
            <a:r>
              <a:rPr lang="en-US" sz="2800" dirty="0">
                <a:solidFill>
                  <a:srgbClr val="9DBEC3"/>
                </a:solidFill>
              </a:rPr>
              <a:t>in HPM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HPM </a:t>
            </a:r>
            <a:r>
              <a:rPr lang="en-US" sz="2800" b="1" dirty="0">
                <a:solidFill>
                  <a:srgbClr val="012E65"/>
                </a:solidFill>
              </a:rPr>
              <a:t>Certification</a:t>
            </a:r>
            <a:r>
              <a:rPr lang="en-US" sz="2800" dirty="0">
                <a:solidFill>
                  <a:srgbClr val="012E65"/>
                </a:solidFill>
              </a:rPr>
              <a:t> </a:t>
            </a:r>
            <a:r>
              <a:rPr lang="en-US" sz="2800" dirty="0">
                <a:solidFill>
                  <a:srgbClr val="9DBEC3"/>
                </a:solidFill>
              </a:rPr>
              <a:t>through ABMS/AOA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Two years of </a:t>
            </a:r>
            <a:r>
              <a:rPr lang="en-US" sz="2800" b="1" dirty="0">
                <a:solidFill>
                  <a:srgbClr val="012E65"/>
                </a:solidFill>
              </a:rPr>
              <a:t>Practice</a:t>
            </a:r>
            <a:r>
              <a:rPr lang="en-US" sz="2800" dirty="0">
                <a:solidFill>
                  <a:srgbClr val="012E65"/>
                </a:solidFill>
              </a:rPr>
              <a:t> </a:t>
            </a:r>
            <a:r>
              <a:rPr lang="en-US" sz="2800" dirty="0">
                <a:solidFill>
                  <a:srgbClr val="9DBEC3"/>
                </a:solidFill>
              </a:rPr>
              <a:t>experience in hospice </a:t>
            </a: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Pass </a:t>
            </a:r>
            <a:r>
              <a:rPr lang="en-US" sz="2800" b="1" dirty="0">
                <a:solidFill>
                  <a:srgbClr val="D18822"/>
                </a:solidFill>
              </a:rPr>
              <a:t>the examination (fee $1100</a:t>
            </a:r>
            <a:r>
              <a:rPr lang="en-US" sz="2800" b="1" dirty="0" smtClean="0">
                <a:solidFill>
                  <a:srgbClr val="D18822"/>
                </a:solidFill>
              </a:rPr>
              <a:t>)</a:t>
            </a:r>
            <a:endParaRPr lang="en-US" sz="2800" b="1" dirty="0">
              <a:solidFill>
                <a:srgbClr val="D1882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CONTENT 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Blueprint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rgbClr val="D18822"/>
                </a:solidFill>
              </a:rPr>
              <a:t>Five Competency Areas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Patient and Family Care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Medical </a:t>
            </a:r>
            <a:r>
              <a:rPr lang="en-US" sz="2800" dirty="0">
                <a:solidFill>
                  <a:srgbClr val="9DBEC3"/>
                </a:solidFill>
              </a:rPr>
              <a:t>Knowledge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Medical Leadership and Communication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Professionalism</a:t>
            </a:r>
            <a:endParaRPr lang="en-US" sz="2800" dirty="0">
              <a:solidFill>
                <a:srgbClr val="9DBEC3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Systems-Based Practice</a:t>
            </a:r>
            <a:endParaRPr lang="en-US" sz="2800" dirty="0">
              <a:solidFill>
                <a:srgbClr val="9DBEC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WHY GET 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Certified?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“</a:t>
            </a:r>
            <a:r>
              <a:rPr lang="en-US" sz="2800" dirty="0">
                <a:solidFill>
                  <a:srgbClr val="9DBEC3"/>
                </a:solidFill>
              </a:rPr>
              <a:t>Having a mechanism whereby I could attain certification as a hospice medical director is a great opportunity for someone like me for whom the path to board certification is not an option. It would serve to validate my competency.“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endParaRPr lang="en-US" sz="2800" dirty="0">
              <a:solidFill>
                <a:srgbClr val="9DBEC3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i="1" dirty="0">
                <a:solidFill>
                  <a:srgbClr val="9DBEC3"/>
                </a:solidFill>
              </a:rPr>
              <a:t>Bernice </a:t>
            </a:r>
            <a:r>
              <a:rPr lang="en-US" sz="2800" i="1" dirty="0" err="1">
                <a:solidFill>
                  <a:srgbClr val="9DBEC3"/>
                </a:solidFill>
              </a:rPr>
              <a:t>Burkarth</a:t>
            </a:r>
            <a:r>
              <a:rPr lang="en-US" sz="2800" i="1" dirty="0">
                <a:solidFill>
                  <a:srgbClr val="9DBEC3"/>
                </a:solidFill>
              </a:rPr>
              <a:t>, MD HMDC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i="1" dirty="0">
                <a:solidFill>
                  <a:srgbClr val="9DBEC3"/>
                </a:solidFill>
              </a:rPr>
              <a:t>Hospice Medical Director, Stuart, FL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endParaRPr lang="en-US" sz="2800" dirty="0">
              <a:solidFill>
                <a:srgbClr val="9DBEC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69541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WHY EARN </a:t>
            </a:r>
            <a:r>
              <a:rPr lang="en-US" sz="4000" dirty="0" smtClean="0">
                <a:solidFill>
                  <a:srgbClr val="D18822"/>
                </a:solidFill>
                <a:latin typeface="+mn-lt"/>
              </a:rPr>
              <a:t>the </a:t>
            </a:r>
            <a:r>
              <a:rPr lang="en-US" sz="4000" dirty="0">
                <a:solidFill>
                  <a:srgbClr val="D18822"/>
                </a:solidFill>
                <a:latin typeface="+mn-lt"/>
              </a:rPr>
              <a:t>Hospice Medical Director Certified (HMDC®)?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0" y="1270000"/>
            <a:ext cx="8589027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rgbClr val="9DBEC3"/>
              </a:buClr>
              <a:defRPr/>
            </a:pPr>
            <a:r>
              <a:rPr lang="en-US" sz="2800" b="1" dirty="0" smtClean="0">
                <a:solidFill>
                  <a:srgbClr val="9DBEC3"/>
                </a:solidFill>
              </a:rPr>
              <a:t>Career </a:t>
            </a:r>
            <a:r>
              <a:rPr lang="en-US" sz="2800" b="1" dirty="0">
                <a:solidFill>
                  <a:srgbClr val="9DBEC3"/>
                </a:solidFill>
              </a:rPr>
              <a:t>advancement, increases </a:t>
            </a:r>
            <a:r>
              <a:rPr lang="en-US" sz="2800" b="1" dirty="0" smtClean="0">
                <a:solidFill>
                  <a:srgbClr val="012E65"/>
                </a:solidFill>
              </a:rPr>
              <a:t>marketability</a:t>
            </a:r>
            <a:br>
              <a:rPr lang="en-US" sz="2800" b="1" dirty="0" smtClean="0">
                <a:solidFill>
                  <a:srgbClr val="012E65"/>
                </a:solidFill>
              </a:rPr>
            </a:br>
            <a:endParaRPr lang="en-US" sz="2800" b="1" dirty="0">
              <a:solidFill>
                <a:srgbClr val="012E65"/>
              </a:solidFill>
            </a:endParaRPr>
          </a:p>
          <a:p>
            <a:pPr algn="l">
              <a:buClr>
                <a:srgbClr val="9DBEC3"/>
              </a:buClr>
              <a:defRPr/>
            </a:pPr>
            <a:r>
              <a:rPr lang="en-US" sz="2800" b="1" dirty="0">
                <a:solidFill>
                  <a:srgbClr val="9DBEC3"/>
                </a:solidFill>
              </a:rPr>
              <a:t>Professional </a:t>
            </a:r>
            <a:r>
              <a:rPr lang="en-US" sz="2800" b="1" dirty="0">
                <a:solidFill>
                  <a:srgbClr val="012E65"/>
                </a:solidFill>
              </a:rPr>
              <a:t>recognition</a:t>
            </a:r>
            <a:r>
              <a:rPr lang="en-US" sz="2800" b="1" dirty="0">
                <a:solidFill>
                  <a:srgbClr val="9DBEC3"/>
                </a:solidFill>
              </a:rPr>
              <a:t> and </a:t>
            </a:r>
            <a:r>
              <a:rPr lang="en-US" sz="2800" b="1" dirty="0" smtClean="0">
                <a:solidFill>
                  <a:srgbClr val="9DBEC3"/>
                </a:solidFill>
              </a:rPr>
              <a:t>credibility</a:t>
            </a:r>
            <a:br>
              <a:rPr lang="en-US" sz="2800" b="1" dirty="0" smtClean="0">
                <a:solidFill>
                  <a:srgbClr val="9DBEC3"/>
                </a:solidFill>
              </a:rPr>
            </a:br>
            <a:endParaRPr lang="en-US" sz="2800" b="1" dirty="0">
              <a:solidFill>
                <a:srgbClr val="9DBEC3"/>
              </a:solidFill>
            </a:endParaRPr>
          </a:p>
          <a:p>
            <a:pPr algn="l">
              <a:buClr>
                <a:srgbClr val="9DBEC3"/>
              </a:buClr>
              <a:defRPr/>
            </a:pPr>
            <a:r>
              <a:rPr lang="en-US" sz="2800" b="1" dirty="0">
                <a:solidFill>
                  <a:srgbClr val="9DBEC3"/>
                </a:solidFill>
              </a:rPr>
              <a:t>Connection with a </a:t>
            </a:r>
            <a:r>
              <a:rPr lang="en-US" sz="2800" b="1" dirty="0">
                <a:solidFill>
                  <a:srgbClr val="012E65"/>
                </a:solidFill>
              </a:rPr>
              <a:t>network</a:t>
            </a:r>
            <a:r>
              <a:rPr lang="en-US" sz="2800" b="1" dirty="0">
                <a:solidFill>
                  <a:srgbClr val="9DBEC3"/>
                </a:solidFill>
              </a:rPr>
              <a:t> of more than 800 certified </a:t>
            </a:r>
            <a:r>
              <a:rPr lang="en-US" sz="2800" b="1" dirty="0" smtClean="0">
                <a:solidFill>
                  <a:srgbClr val="9DBEC3"/>
                </a:solidFill>
              </a:rPr>
              <a:t>peers</a:t>
            </a:r>
            <a:br>
              <a:rPr lang="en-US" sz="2800" b="1" dirty="0" smtClean="0">
                <a:solidFill>
                  <a:srgbClr val="9DBEC3"/>
                </a:solidFill>
              </a:rPr>
            </a:br>
            <a:endParaRPr lang="en-US" sz="2800" b="1" dirty="0">
              <a:solidFill>
                <a:srgbClr val="9DBEC3"/>
              </a:solidFill>
            </a:endParaRPr>
          </a:p>
          <a:p>
            <a:pPr algn="l">
              <a:buClr>
                <a:srgbClr val="9DBEC3"/>
              </a:buClr>
              <a:defRPr/>
            </a:pPr>
            <a:r>
              <a:rPr lang="en-US" sz="2800" b="1" dirty="0">
                <a:solidFill>
                  <a:srgbClr val="9DBEC3"/>
                </a:solidFill>
              </a:rPr>
              <a:t>Improves </a:t>
            </a:r>
            <a:r>
              <a:rPr lang="en-US" sz="2800" b="1" dirty="0">
                <a:solidFill>
                  <a:srgbClr val="012E65"/>
                </a:solidFill>
              </a:rPr>
              <a:t>relevancy</a:t>
            </a:r>
            <a:r>
              <a:rPr lang="en-US" sz="2800" b="1" dirty="0">
                <a:solidFill>
                  <a:srgbClr val="9DBEC3"/>
                </a:solidFill>
              </a:rPr>
              <a:t> </a:t>
            </a:r>
            <a:r>
              <a:rPr lang="en-US" sz="2800" b="1" dirty="0" smtClean="0">
                <a:solidFill>
                  <a:srgbClr val="9DBEC3"/>
                </a:solidFill>
              </a:rPr>
              <a:t>staying </a:t>
            </a:r>
            <a:r>
              <a:rPr lang="en-US" sz="2800" b="1" dirty="0">
                <a:solidFill>
                  <a:srgbClr val="9DBEC3"/>
                </a:solidFill>
              </a:rPr>
              <a:t>current with MOC requirements</a:t>
            </a: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D1882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5601" y="211666"/>
            <a:ext cx="6807200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D18822"/>
                </a:solidFill>
                <a:latin typeface="+mn-lt"/>
              </a:rPr>
              <a:t>TIMELINE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Annual</a:t>
            </a:r>
            <a:r>
              <a:rPr lang="en-US" sz="2800" b="1" dirty="0" smtClean="0">
                <a:solidFill>
                  <a:srgbClr val="D18822"/>
                </a:solidFill>
              </a:rPr>
              <a:t> 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Examination window Mid-May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Application </a:t>
            </a:r>
            <a:r>
              <a:rPr lang="en-US" sz="2800" dirty="0">
                <a:solidFill>
                  <a:srgbClr val="9DBEC3"/>
                </a:solidFill>
              </a:rPr>
              <a:t>cycle opens late November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>
                <a:solidFill>
                  <a:srgbClr val="9DBEC3"/>
                </a:solidFill>
              </a:rPr>
              <a:t>Computer based testing at 300 </a:t>
            </a:r>
            <a:r>
              <a:rPr lang="en-US" sz="2800" dirty="0" smtClean="0">
                <a:solidFill>
                  <a:srgbClr val="9DBEC3"/>
                </a:solidFill>
              </a:rPr>
              <a:t>PSI </a:t>
            </a:r>
            <a:r>
              <a:rPr lang="en-US" sz="2800" dirty="0">
                <a:solidFill>
                  <a:srgbClr val="9DBEC3"/>
                </a:solidFill>
              </a:rPr>
              <a:t>testing centers across US</a:t>
            </a: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endParaRPr lang="en-US" sz="2800" dirty="0" smtClean="0">
              <a:solidFill>
                <a:srgbClr val="9DBEC3"/>
              </a:solidFill>
            </a:endParaRPr>
          </a:p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D18822"/>
                </a:solidFill>
              </a:rPr>
              <a:t>2018</a:t>
            </a:r>
            <a:endParaRPr lang="en-US" sz="2800" b="1" dirty="0">
              <a:solidFill>
                <a:srgbClr val="D18822"/>
              </a:solidFill>
            </a:endParaRPr>
          </a:p>
          <a:p>
            <a:pPr lvl="1" algn="l">
              <a:buClr>
                <a:schemeClr val="accent6">
                  <a:lumMod val="50000"/>
                </a:schemeClr>
              </a:buClr>
              <a:defRPr/>
            </a:pPr>
            <a:r>
              <a:rPr lang="en-US" sz="2800" dirty="0" smtClean="0">
                <a:solidFill>
                  <a:srgbClr val="9DBEC3"/>
                </a:solidFill>
              </a:rPr>
              <a:t>Maintenance </a:t>
            </a:r>
            <a:r>
              <a:rPr lang="en-US" sz="2800" dirty="0">
                <a:solidFill>
                  <a:srgbClr val="9DBEC3"/>
                </a:solidFill>
              </a:rPr>
              <a:t>of Certification </a:t>
            </a:r>
            <a:r>
              <a:rPr lang="en-US" sz="2800" dirty="0" smtClean="0">
                <a:solidFill>
                  <a:srgbClr val="9DBEC3"/>
                </a:solidFill>
              </a:rPr>
              <a:t>Program</a:t>
            </a:r>
            <a:endParaRPr lang="en-US" sz="2800" dirty="0">
              <a:solidFill>
                <a:srgbClr val="9DBEC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12E6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832" y="5989320"/>
            <a:ext cx="1144796" cy="82296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211666"/>
            <a:ext cx="9143999" cy="835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D18822"/>
                </a:solidFill>
                <a:latin typeface="+mn-lt"/>
              </a:rPr>
              <a:t>www.HMDCB.org</a:t>
            </a:r>
            <a:endParaRPr lang="en-US" sz="4000" dirty="0">
              <a:solidFill>
                <a:srgbClr val="D18822"/>
              </a:solidFill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5601" y="1270000"/>
            <a:ext cx="8322732" cy="35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9DBEC3"/>
              </a:buClr>
              <a:buFont typeface="Wingdings" panose="05000000000000000000" pitchFamily="2" charset="2"/>
              <a:buChar char="Ø"/>
              <a:defRPr/>
            </a:pPr>
            <a:endParaRPr lang="en-US" sz="2800" dirty="0">
              <a:solidFill>
                <a:srgbClr val="9DBEC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9DBEC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9" t="2" r="14925" b="-276"/>
          <a:stretch>
            <a:fillRect/>
          </a:stretch>
        </p:blipFill>
        <p:spPr bwMode="auto">
          <a:xfrm>
            <a:off x="1485900" y="1295400"/>
            <a:ext cx="6172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6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606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HMDCB Certification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Hammond</dc:creator>
  <cp:lastModifiedBy>Kelly Collins</cp:lastModifiedBy>
  <cp:revision>16</cp:revision>
  <dcterms:created xsi:type="dcterms:W3CDTF">2017-10-10T17:03:43Z</dcterms:created>
  <dcterms:modified xsi:type="dcterms:W3CDTF">2017-10-27T18:10:22Z</dcterms:modified>
</cp:coreProperties>
</file>