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63" r:id="rId3"/>
    <p:sldId id="277" r:id="rId4"/>
    <p:sldId id="268" r:id="rId5"/>
    <p:sldId id="269" r:id="rId6"/>
    <p:sldId id="270" r:id="rId7"/>
    <p:sldId id="276" r:id="rId8"/>
    <p:sldId id="271" r:id="rId9"/>
    <p:sldId id="272" r:id="rId10"/>
    <p:sldId id="278" r:id="rId11"/>
    <p:sldId id="279" r:id="rId12"/>
    <p:sldId id="275" r:id="rId13"/>
    <p:sldId id="282" r:id="rId14"/>
    <p:sldId id="281"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80" r:id="rId33"/>
    <p:sldId id="30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Collins" initials="KC" lastIdx="0" clrIdx="0">
    <p:extLst>
      <p:ext uri="{19B8F6BF-5375-455C-9EA6-DF929625EA0E}">
        <p15:presenceInfo xmlns:p15="http://schemas.microsoft.com/office/powerpoint/2012/main" userId="S-1-5-21-1344888230-1950420770-569397357-94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8822"/>
    <a:srgbClr val="9DBEC3"/>
    <a:srgbClr val="012E65"/>
    <a:srgbClr val="FCFCFC"/>
    <a:srgbClr val="A28A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1057" autoAdjust="0"/>
  </p:normalViewPr>
  <p:slideViewPr>
    <p:cSldViewPr snapToGrid="0">
      <p:cViewPr varScale="1">
        <p:scale>
          <a:sx n="88" d="100"/>
          <a:sy n="88" d="100"/>
        </p:scale>
        <p:origin x="21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30"/>
      <c:rotY val="0"/>
      <c:rAngAx val="0"/>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Cost Centers</c:v>
                </c:pt>
              </c:strCache>
            </c:strRef>
          </c:tx>
          <c:dPt>
            <c:idx val="0"/>
            <c:bubble3D val="0"/>
            <c:spPr>
              <a:solidFill>
                <a:schemeClr val="accent1">
                  <a:shade val="65000"/>
                </a:schemeClr>
              </a:solidFill>
              <a:ln>
                <a:noFill/>
              </a:ln>
              <a:effectLst/>
              <a:sp3d/>
            </c:spPr>
            <c:extLst>
              <c:ext xmlns:c16="http://schemas.microsoft.com/office/drawing/2014/chart" uri="{C3380CC4-5D6E-409C-BE32-E72D297353CC}">
                <c16:uniqueId val="{00000001-8B2D-4D0C-A97D-2F989BB17390}"/>
              </c:ext>
            </c:extLst>
          </c:dPt>
          <c:dPt>
            <c:idx val="1"/>
            <c:bubble3D val="0"/>
            <c:spPr>
              <a:solidFill>
                <a:schemeClr val="accent1"/>
              </a:solidFill>
              <a:ln>
                <a:noFill/>
              </a:ln>
              <a:effectLst/>
              <a:sp3d/>
            </c:spPr>
            <c:extLst>
              <c:ext xmlns:c16="http://schemas.microsoft.com/office/drawing/2014/chart" uri="{C3380CC4-5D6E-409C-BE32-E72D297353CC}">
                <c16:uniqueId val="{00000003-8B2D-4D0C-A97D-2F989BB17390}"/>
              </c:ext>
            </c:extLst>
          </c:dPt>
          <c:dPt>
            <c:idx val="2"/>
            <c:bubble3D val="0"/>
            <c:spPr>
              <a:solidFill>
                <a:schemeClr val="accent1">
                  <a:tint val="65000"/>
                </a:schemeClr>
              </a:solidFill>
              <a:ln>
                <a:noFill/>
              </a:ln>
              <a:effectLst/>
              <a:sp3d/>
            </c:spPr>
            <c:extLst>
              <c:ext xmlns:c16="http://schemas.microsoft.com/office/drawing/2014/chart" uri="{C3380CC4-5D6E-409C-BE32-E72D297353CC}">
                <c16:uniqueId val="{00000005-8B2D-4D0C-A97D-2F989BB17390}"/>
              </c:ext>
            </c:extLst>
          </c:dPt>
          <c:dLbls>
            <c:dLbl>
              <c:idx val="0"/>
              <c:tx>
                <c:rich>
                  <a:bodyPr/>
                  <a:lstStyle/>
                  <a:p>
                    <a:r>
                      <a:rPr lang="en-US" sz="1700" dirty="0"/>
                      <a:t>Certification</a:t>
                    </a:r>
                    <a:r>
                      <a:rPr lang="en-US" dirty="0"/>
                      <a:t>
51%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B2D-4D0C-A97D-2F989BB17390}"/>
                </c:ext>
              </c:extLst>
            </c:dLbl>
            <c:dLbl>
              <c:idx val="1"/>
              <c:layout>
                <c:manualLayout>
                  <c:x val="0.2218786089238845"/>
                  <c:y val="-0.28389247047244093"/>
                </c:manualLayout>
              </c:layout>
              <c:tx>
                <c:rich>
                  <a:bodyPr/>
                  <a:lstStyle/>
                  <a:p>
                    <a:r>
                      <a:rPr lang="en-US" sz="1650" dirty="0"/>
                      <a:t>Governance</a:t>
                    </a:r>
                    <a:r>
                      <a:rPr lang="en-US" dirty="0"/>
                      <a:t>
12%</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B2D-4D0C-A97D-2F989BB17390}"/>
                </c:ext>
              </c:extLst>
            </c:dLbl>
            <c:dLbl>
              <c:idx val="2"/>
              <c:tx>
                <c:rich>
                  <a:bodyPr/>
                  <a:lstStyle/>
                  <a:p>
                    <a:r>
                      <a:rPr lang="en-US" dirty="0"/>
                      <a:t>General
37%</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B2D-4D0C-A97D-2F989BB1739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Sheet1!$A$2:$A$4</c:f>
              <c:strCache>
                <c:ptCount val="3"/>
                <c:pt idx="0">
                  <c:v>Certification</c:v>
                </c:pt>
                <c:pt idx="1">
                  <c:v>Governance</c:v>
                </c:pt>
                <c:pt idx="2">
                  <c:v>General</c:v>
                </c:pt>
              </c:strCache>
            </c:strRef>
          </c:cat>
          <c:val>
            <c:numRef>
              <c:f>Sheet1!$B$2:$B$4</c:f>
              <c:numCache>
                <c:formatCode>General</c:formatCode>
                <c:ptCount val="3"/>
                <c:pt idx="0">
                  <c:v>0.48</c:v>
                </c:pt>
                <c:pt idx="1">
                  <c:v>0.18</c:v>
                </c:pt>
                <c:pt idx="2">
                  <c:v>0.34</c:v>
                </c:pt>
              </c:numCache>
            </c:numRef>
          </c:val>
          <c:extLst>
            <c:ext xmlns:c16="http://schemas.microsoft.com/office/drawing/2014/chart" uri="{C3380CC4-5D6E-409C-BE32-E72D297353CC}">
              <c16:uniqueId val="{00000006-8B2D-4D0C-A97D-2F989BB17390}"/>
            </c:ext>
          </c:extLst>
        </c:ser>
        <c:dLbls>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AAHPM Grants</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Sheet1!$B$2:$B$8</c:f>
              <c:numCache>
                <c:formatCode>General</c:formatCode>
                <c:ptCount val="7"/>
                <c:pt idx="0">
                  <c:v>331600</c:v>
                </c:pt>
                <c:pt idx="1">
                  <c:v>325019</c:v>
                </c:pt>
                <c:pt idx="2">
                  <c:v>0</c:v>
                </c:pt>
                <c:pt idx="3">
                  <c:v>81125</c:v>
                </c:pt>
                <c:pt idx="4">
                  <c:v>64657</c:v>
                </c:pt>
                <c:pt idx="5">
                  <c:v>80715</c:v>
                </c:pt>
                <c:pt idx="6">
                  <c:v>40000</c:v>
                </c:pt>
              </c:numCache>
            </c:numRef>
          </c:val>
          <c:extLst>
            <c:ext xmlns:c16="http://schemas.microsoft.com/office/drawing/2014/chart" uri="{C3380CC4-5D6E-409C-BE32-E72D297353CC}">
              <c16:uniqueId val="{00000000-578A-4C31-9861-876253A26D76}"/>
            </c:ext>
          </c:extLst>
        </c:ser>
        <c:ser>
          <c:idx val="1"/>
          <c:order val="1"/>
          <c:tx>
            <c:strRef>
              <c:f>Sheet1!$C$1</c:f>
              <c:strCache>
                <c:ptCount val="1"/>
                <c:pt idx="0">
                  <c:v>Kindred Grant</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Sheet1!$C$2:$C$8</c:f>
              <c:numCache>
                <c:formatCode>General</c:formatCode>
                <c:ptCount val="7"/>
                <c:pt idx="6">
                  <c:v>100000</c:v>
                </c:pt>
              </c:numCache>
            </c:numRef>
          </c:val>
          <c:extLst>
            <c:ext xmlns:c16="http://schemas.microsoft.com/office/drawing/2014/chart" uri="{C3380CC4-5D6E-409C-BE32-E72D297353CC}">
              <c16:uniqueId val="{00000001-578A-4C31-9861-876253A26D76}"/>
            </c:ext>
          </c:extLst>
        </c:ser>
        <c:dLbls>
          <c:showLegendKey val="0"/>
          <c:showVal val="0"/>
          <c:showCatName val="0"/>
          <c:showSerName val="0"/>
          <c:showPercent val="0"/>
          <c:showBubbleSize val="0"/>
        </c:dLbls>
        <c:gapWidth val="150"/>
        <c:overlap val="100"/>
        <c:axId val="387273656"/>
        <c:axId val="387274048"/>
      </c:barChart>
      <c:catAx>
        <c:axId val="387273656"/>
        <c:scaling>
          <c:orientation val="minMax"/>
        </c:scaling>
        <c:delete val="0"/>
        <c:axPos val="b"/>
        <c:numFmt formatCode="General" sourceLinked="1"/>
        <c:majorTickMark val="out"/>
        <c:minorTickMark val="none"/>
        <c:tickLblPos val="nextTo"/>
        <c:crossAx val="387274048"/>
        <c:crosses val="autoZero"/>
        <c:auto val="1"/>
        <c:lblAlgn val="ctr"/>
        <c:lblOffset val="100"/>
        <c:noMultiLvlLbl val="0"/>
      </c:catAx>
      <c:valAx>
        <c:axId val="387274048"/>
        <c:scaling>
          <c:orientation val="minMax"/>
          <c:min val="0"/>
        </c:scaling>
        <c:delete val="0"/>
        <c:axPos val="l"/>
        <c:majorGridlines/>
        <c:numFmt formatCode="&quot;$&quot;#,##0" sourceLinked="0"/>
        <c:majorTickMark val="out"/>
        <c:minorTickMark val="none"/>
        <c:tickLblPos val="nextTo"/>
        <c:crossAx val="38727365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2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1">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7D86E-029C-4CF1-8525-2B9EC31CD23C}"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0BC050-41B4-4B48-920A-DAD0AA1F2564}" type="slidenum">
              <a:rPr lang="en-US" smtClean="0"/>
              <a:t>‹#›</a:t>
            </a:fld>
            <a:endParaRPr lang="en-US"/>
          </a:p>
        </p:txBody>
      </p:sp>
    </p:spTree>
    <p:extLst>
      <p:ext uri="{BB962C8B-B14F-4D97-AF65-F5344CB8AC3E}">
        <p14:creationId xmlns:p14="http://schemas.microsoft.com/office/powerpoint/2010/main" val="123795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Engaged in a strategic planning process to clarify the priorities for HMDCB.</a:t>
            </a:r>
          </a:p>
          <a:p>
            <a:r>
              <a:rPr lang="en-US" dirty="0"/>
              <a:t>Simply…</a:t>
            </a:r>
          </a:p>
        </p:txBody>
      </p:sp>
      <p:sp>
        <p:nvSpPr>
          <p:cNvPr id="4" name="Slide Number Placeholder 3"/>
          <p:cNvSpPr>
            <a:spLocks noGrp="1"/>
          </p:cNvSpPr>
          <p:nvPr>
            <p:ph type="sldNum" sz="quarter" idx="10"/>
          </p:nvPr>
        </p:nvSpPr>
        <p:spPr/>
        <p:txBody>
          <a:bodyPr/>
          <a:lstStyle/>
          <a:p>
            <a:fld id="{3B0BC050-41B4-4B48-920A-DAD0AA1F2564}" type="slidenum">
              <a:rPr lang="en-US" smtClean="0"/>
              <a:t>3</a:t>
            </a:fld>
            <a:endParaRPr lang="en-US"/>
          </a:p>
        </p:txBody>
      </p:sp>
    </p:spTree>
    <p:extLst>
      <p:ext uri="{BB962C8B-B14F-4D97-AF65-F5344CB8AC3E}">
        <p14:creationId xmlns:p14="http://schemas.microsoft.com/office/powerpoint/2010/main" val="539910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 FTEs plus additional hours from more than 6 additional support teams (publishing, finance, meetings, web/IT, etc.)</a:t>
            </a:r>
          </a:p>
          <a:p>
            <a:r>
              <a:rPr lang="en-US" dirty="0"/>
              <a:t>Short-term project-specific consultants provide a mechanism for engaging high level knowledge without employment responsibilities, costs and risks.</a:t>
            </a:r>
          </a:p>
        </p:txBody>
      </p:sp>
      <p:sp>
        <p:nvSpPr>
          <p:cNvPr id="4" name="Slide Number Placeholder 3"/>
          <p:cNvSpPr>
            <a:spLocks noGrp="1"/>
          </p:cNvSpPr>
          <p:nvPr>
            <p:ph type="sldNum" sz="quarter" idx="10"/>
          </p:nvPr>
        </p:nvSpPr>
        <p:spPr/>
        <p:txBody>
          <a:bodyPr/>
          <a:lstStyle/>
          <a:p>
            <a:fld id="{3B0BC050-41B4-4B48-920A-DAD0AA1F2564}" type="slidenum">
              <a:rPr lang="en-US" smtClean="0"/>
              <a:t>14</a:t>
            </a:fld>
            <a:endParaRPr lang="en-US"/>
          </a:p>
        </p:txBody>
      </p:sp>
    </p:spTree>
    <p:extLst>
      <p:ext uri="{BB962C8B-B14F-4D97-AF65-F5344CB8AC3E}">
        <p14:creationId xmlns:p14="http://schemas.microsoft.com/office/powerpoint/2010/main" val="4290813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15</a:t>
            </a:fld>
            <a:endParaRPr lang="en-US"/>
          </a:p>
        </p:txBody>
      </p:sp>
    </p:spTree>
    <p:extLst>
      <p:ext uri="{BB962C8B-B14F-4D97-AF65-F5344CB8AC3E}">
        <p14:creationId xmlns:p14="http://schemas.microsoft.com/office/powerpoint/2010/main" val="3508221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16</a:t>
            </a:fld>
            <a:endParaRPr lang="en-US"/>
          </a:p>
        </p:txBody>
      </p:sp>
    </p:spTree>
    <p:extLst>
      <p:ext uri="{BB962C8B-B14F-4D97-AF65-F5344CB8AC3E}">
        <p14:creationId xmlns:p14="http://schemas.microsoft.com/office/powerpoint/2010/main" val="3788755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very early decisions made in this process was whether we would proceed with a certificate program or certification program and we felt it was important to begin with a clear definition of each. </a:t>
            </a:r>
          </a:p>
          <a:p>
            <a:endParaRPr lang="en-US" dirty="0"/>
          </a:p>
          <a:p>
            <a:r>
              <a:rPr lang="en-US" dirty="0"/>
              <a:t>[Read slides augment with the following:]</a:t>
            </a:r>
          </a:p>
          <a:p>
            <a:r>
              <a:rPr lang="en-US" dirty="0"/>
              <a:t>Knowledge based certification allows opportunities for educational offering and income through CEs </a:t>
            </a:r>
          </a:p>
          <a:p>
            <a:r>
              <a:rPr lang="en-US" dirty="0"/>
              <a:t>An exam is not necessary</a:t>
            </a:r>
          </a:p>
          <a:p>
            <a:r>
              <a:rPr lang="en-US" dirty="0"/>
              <a:t>Other examples are </a:t>
            </a:r>
            <a:r>
              <a:rPr lang="en-US" dirty="0" err="1"/>
              <a:t>Amer</a:t>
            </a:r>
            <a:r>
              <a:rPr lang="en-US" dirty="0"/>
              <a:t> College of Physician </a:t>
            </a:r>
            <a:r>
              <a:rPr lang="en-US" dirty="0" err="1"/>
              <a:t>Executives’s</a:t>
            </a:r>
            <a:r>
              <a:rPr lang="en-US" dirty="0"/>
              <a:t> Certified Physician Exec (CPE)</a:t>
            </a:r>
          </a:p>
        </p:txBody>
      </p:sp>
      <p:sp>
        <p:nvSpPr>
          <p:cNvPr id="4" name="Slide Number Placeholder 3"/>
          <p:cNvSpPr>
            <a:spLocks noGrp="1"/>
          </p:cNvSpPr>
          <p:nvPr>
            <p:ph type="sldNum" sz="quarter" idx="10"/>
          </p:nvPr>
        </p:nvSpPr>
        <p:spPr/>
        <p:txBody>
          <a:bodyPr/>
          <a:lstStyle/>
          <a:p>
            <a:fld id="{3B0BC050-41B4-4B48-920A-DAD0AA1F2564}" type="slidenum">
              <a:rPr lang="en-US" smtClean="0"/>
              <a:t>17</a:t>
            </a:fld>
            <a:endParaRPr lang="en-US"/>
          </a:p>
        </p:txBody>
      </p:sp>
    </p:spTree>
    <p:extLst>
      <p:ext uri="{BB962C8B-B14F-4D97-AF65-F5344CB8AC3E}">
        <p14:creationId xmlns:p14="http://schemas.microsoft.com/office/powerpoint/2010/main" val="683424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18</a:t>
            </a:fld>
            <a:endParaRPr lang="en-US"/>
          </a:p>
        </p:txBody>
      </p:sp>
    </p:spTree>
    <p:extLst>
      <p:ext uri="{BB962C8B-B14F-4D97-AF65-F5344CB8AC3E}">
        <p14:creationId xmlns:p14="http://schemas.microsoft.com/office/powerpoint/2010/main" val="3987397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a:t>
            </a:r>
          </a:p>
          <a:p>
            <a:r>
              <a:rPr lang="en-US" dirty="0"/>
              <a:t>Our challenge is reaching the target audience of hospice physicians not involved in AAHPM; part-time,</a:t>
            </a:r>
            <a:r>
              <a:rPr lang="en-US" baseline="0" dirty="0"/>
              <a:t> more community based HMDs.</a:t>
            </a:r>
          </a:p>
          <a:p>
            <a:r>
              <a:rPr lang="en-US" baseline="0" dirty="0"/>
              <a:t>These partnerships are being developed specifically to reach that target audience!</a:t>
            </a:r>
            <a:endParaRPr lang="en-US" dirty="0"/>
          </a:p>
          <a:p>
            <a:endParaRPr lang="en-US" dirty="0"/>
          </a:p>
          <a:p>
            <a:r>
              <a:rPr lang="en-US" dirty="0"/>
              <a:t>You’re obviously</a:t>
            </a:r>
            <a:r>
              <a:rPr lang="en-US" baseline="0" dirty="0"/>
              <a:t> aware of </a:t>
            </a:r>
            <a:r>
              <a:rPr lang="en-US" dirty="0"/>
              <a:t>AAHPM,</a:t>
            </a:r>
            <a:r>
              <a:rPr lang="en-US" baseline="0" dirty="0"/>
              <a:t> </a:t>
            </a:r>
          </a:p>
          <a:p>
            <a:r>
              <a:rPr lang="en-US" dirty="0"/>
              <a:t>AAHPM provides initial grant</a:t>
            </a:r>
            <a:r>
              <a:rPr lang="en-US" baseline="0" dirty="0"/>
              <a:t> monies</a:t>
            </a:r>
          </a:p>
          <a:p>
            <a:r>
              <a:rPr lang="en-US" baseline="0" dirty="0"/>
              <a:t>Promotional assistance – article in all Quarterly’s; advertisement in HMD course and Assembly guides; comp exhibit space at Annual Assembly; e-blasts; mailing lists</a:t>
            </a:r>
          </a:p>
          <a:p>
            <a:endParaRPr lang="en-US" dirty="0"/>
          </a:p>
          <a:p>
            <a:r>
              <a:rPr lang="en-US" dirty="0"/>
              <a:t>NHPCO:</a:t>
            </a:r>
          </a:p>
          <a:p>
            <a:r>
              <a:rPr lang="en-US" baseline="0" dirty="0"/>
              <a:t>provides promotional assistance: </a:t>
            </a:r>
            <a:r>
              <a:rPr lang="en-US" baseline="0" dirty="0" err="1"/>
              <a:t>NewsBriefs</a:t>
            </a:r>
            <a:r>
              <a:rPr lang="en-US" baseline="0" dirty="0"/>
              <a:t>, post to physician and CEO </a:t>
            </a:r>
            <a:r>
              <a:rPr lang="en-US" baseline="0" dirty="0" err="1"/>
              <a:t>listservs</a:t>
            </a:r>
            <a:endParaRPr lang="en-US" baseline="0" dirty="0"/>
          </a:p>
          <a:p>
            <a:r>
              <a:rPr lang="en-US" baseline="0" dirty="0"/>
              <a:t>we’ve been invited to speak at Council of States, June 2015</a:t>
            </a:r>
          </a:p>
          <a:p>
            <a:endParaRPr lang="en-US" baseline="0" dirty="0"/>
          </a:p>
          <a:p>
            <a:r>
              <a:rPr lang="en-US" sz="2400" dirty="0"/>
              <a:t>Hospice and Palliative Credentialing Center (HPCC)</a:t>
            </a:r>
          </a:p>
          <a:p>
            <a:r>
              <a:rPr lang="en-US" sz="2400" baseline="0" dirty="0"/>
              <a:t>  </a:t>
            </a:r>
            <a:r>
              <a:rPr lang="en-US" sz="2000" dirty="0"/>
              <a:t>Under the umbrella of HPNA; 6 certification programs; good sounding board/collaboration with Sandy</a:t>
            </a:r>
          </a:p>
          <a:p>
            <a:endParaRPr lang="en-US" dirty="0"/>
          </a:p>
          <a:p>
            <a:r>
              <a:rPr lang="en-US" dirty="0"/>
              <a:t>AMDA – new cert program; shared candidates</a:t>
            </a:r>
          </a:p>
          <a:p>
            <a:endParaRPr lang="en-US" dirty="0"/>
          </a:p>
          <a:p>
            <a:r>
              <a:rPr lang="en-US" dirty="0"/>
              <a:t>Hospice Analytics – CEO contact</a:t>
            </a:r>
            <a:r>
              <a:rPr lang="en-US" baseline="0" dirty="0"/>
              <a:t> list; SHOER liaison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CHAP - </a:t>
            </a:r>
            <a:r>
              <a:rPr lang="en-US" sz="2000" dirty="0"/>
              <a:t>recognition of HMDCB</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a:p>
          <a:p>
            <a:pPr>
              <a:buFont typeface="Wingdings" panose="05000000000000000000" pitchFamily="2" charset="2"/>
              <a:buNone/>
            </a:pPr>
            <a:r>
              <a:rPr lang="en-US" sz="2400" dirty="0"/>
              <a:t>PSI (formally AMP)</a:t>
            </a:r>
          </a:p>
          <a:p>
            <a:pPr>
              <a:buFont typeface="Wingdings" panose="05000000000000000000" pitchFamily="2" charset="2"/>
              <a:buNone/>
            </a:pPr>
            <a:r>
              <a:rPr lang="en-US" sz="2400" baseline="0" dirty="0"/>
              <a:t>   </a:t>
            </a:r>
            <a:r>
              <a:rPr lang="en-US" sz="2000" dirty="0"/>
              <a:t>Testing Partner, development and administration of exam</a:t>
            </a:r>
          </a:p>
          <a:p>
            <a:endParaRPr lang="en-US" dirty="0"/>
          </a:p>
          <a:p>
            <a:r>
              <a:rPr lang="en-US" dirty="0"/>
              <a:t>SHOER </a:t>
            </a:r>
          </a:p>
          <a:p>
            <a:r>
              <a:rPr lang="en-US" dirty="0"/>
              <a:t>State Hospice Organization Executive Roundtable </a:t>
            </a:r>
          </a:p>
          <a:p>
            <a:r>
              <a:rPr lang="en-US" dirty="0"/>
              <a:t>Presented at spring meeting upon launching, continue to connect with state groups</a:t>
            </a:r>
          </a:p>
        </p:txBody>
      </p:sp>
      <p:sp>
        <p:nvSpPr>
          <p:cNvPr id="4" name="Slide Number Placeholder 3"/>
          <p:cNvSpPr>
            <a:spLocks noGrp="1"/>
          </p:cNvSpPr>
          <p:nvPr>
            <p:ph type="sldNum" sz="quarter" idx="10"/>
          </p:nvPr>
        </p:nvSpPr>
        <p:spPr/>
        <p:txBody>
          <a:bodyPr/>
          <a:lstStyle/>
          <a:p>
            <a:fld id="{3B0BC050-41B4-4B48-920A-DAD0AA1F2564}" type="slidenum">
              <a:rPr lang="en-US" smtClean="0"/>
              <a:t>19</a:t>
            </a:fld>
            <a:endParaRPr lang="en-US"/>
          </a:p>
        </p:txBody>
      </p:sp>
    </p:spTree>
    <p:extLst>
      <p:ext uri="{BB962C8B-B14F-4D97-AF65-F5344CB8AC3E}">
        <p14:creationId xmlns:p14="http://schemas.microsoft.com/office/powerpoint/2010/main" val="4193558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the </a:t>
            </a:r>
            <a:r>
              <a:rPr lang="en-US" baseline="0" dirty="0"/>
              <a:t>l</a:t>
            </a:r>
            <a:r>
              <a:rPr lang="en-US" dirty="0"/>
              <a:t>egal responsibilities</a:t>
            </a:r>
            <a:r>
              <a:rPr lang="en-US" baseline="0" dirty="0"/>
              <a:t> board members are bound to in their role include:</a:t>
            </a:r>
            <a:endParaRPr lang="en-US" dirty="0"/>
          </a:p>
          <a:p>
            <a:r>
              <a:rPr lang="en-US" u="sng" baseline="0" dirty="0"/>
              <a:t>Duty of loyalty </a:t>
            </a:r>
            <a:r>
              <a:rPr lang="en-US" baseline="0" dirty="0"/>
              <a:t>is placing the association’s financial and operational interests above those that you might consider for your own organization. The diversity of our board is on purpose, your perspective is important and various viewpoints need to be respected, but we’re making the best decision for the entire hospice field. This duty is also undivided allegiance for decisions once we leave the boardroom. </a:t>
            </a:r>
          </a:p>
          <a:p>
            <a:endParaRPr lang="en-US" baseline="0" dirty="0"/>
          </a:p>
          <a:p>
            <a:r>
              <a:rPr lang="en-US" baseline="0" dirty="0"/>
              <a:t>HMDCB is a developing organization and has been provided seed money in the form of a grant by AAHPM and more recently Kindred Hospice </a:t>
            </a:r>
            <a:r>
              <a:rPr lang="en-US" baseline="0" dirty="0" err="1"/>
              <a:t>Fndt</a:t>
            </a:r>
            <a:endParaRPr lang="en-US" baseline="0" dirty="0"/>
          </a:p>
        </p:txBody>
      </p:sp>
      <p:sp>
        <p:nvSpPr>
          <p:cNvPr id="4" name="Slide Number Placeholder 3"/>
          <p:cNvSpPr>
            <a:spLocks noGrp="1"/>
          </p:cNvSpPr>
          <p:nvPr>
            <p:ph type="sldNum" sz="quarter" idx="10"/>
          </p:nvPr>
        </p:nvSpPr>
        <p:spPr/>
        <p:txBody>
          <a:bodyPr/>
          <a:lstStyle/>
          <a:p>
            <a:fld id="{3B0BC050-41B4-4B48-920A-DAD0AA1F2564}" type="slidenum">
              <a:rPr lang="en-US" smtClean="0"/>
              <a:t>22</a:t>
            </a:fld>
            <a:endParaRPr lang="en-US"/>
          </a:p>
        </p:txBody>
      </p:sp>
    </p:spTree>
    <p:extLst>
      <p:ext uri="{BB962C8B-B14F-4D97-AF65-F5344CB8AC3E}">
        <p14:creationId xmlns:p14="http://schemas.microsoft.com/office/powerpoint/2010/main" val="2525050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To expand briefly on our 3 cost centers, </a:t>
            </a:r>
            <a:r>
              <a:rPr lang="en-US" b="1" dirty="0"/>
              <a:t>Certification</a:t>
            </a:r>
            <a:r>
              <a:rPr lang="en-US" b="0" dirty="0"/>
              <a:t> includes:</a:t>
            </a:r>
          </a:p>
          <a:p>
            <a:r>
              <a:rPr lang="en-US" b="0" dirty="0"/>
              <a:t>- Examination committee meetings, testing company fees, certification processing fees and all marketing pieces.</a:t>
            </a:r>
          </a:p>
          <a:p>
            <a:r>
              <a:rPr lang="en-US" b="1" dirty="0"/>
              <a:t>Governance</a:t>
            </a:r>
            <a:r>
              <a:rPr lang="en-US" b="0" dirty="0"/>
              <a:t> includes:</a:t>
            </a:r>
          </a:p>
          <a:p>
            <a:r>
              <a:rPr lang="en-US" b="0" dirty="0"/>
              <a:t>- all board expenses and legal fees related to governance issues. </a:t>
            </a:r>
          </a:p>
          <a:p>
            <a:r>
              <a:rPr lang="en-US" b="1" dirty="0"/>
              <a:t>General</a:t>
            </a:r>
            <a:r>
              <a:rPr lang="en-US" b="0" dirty="0"/>
              <a:t> includes</a:t>
            </a:r>
          </a:p>
          <a:p>
            <a:r>
              <a:rPr lang="en-US" b="0" dirty="0"/>
              <a:t>- all operating/</a:t>
            </a:r>
            <a:r>
              <a:rPr lang="en-US" b="0" dirty="0" err="1"/>
              <a:t>infrasturcture</a:t>
            </a:r>
            <a:r>
              <a:rPr lang="en-US" b="0" dirty="0"/>
              <a:t> expenses such as database, website, email software, bank and credit card processing fees, insurance, audits, taxes,</a:t>
            </a:r>
          </a:p>
          <a:p>
            <a:r>
              <a:rPr lang="en-US" b="0" dirty="0"/>
              <a:t>As well as memberships (NHPCO &amp; ICE), exhibiting fees at AAHPM,</a:t>
            </a:r>
            <a:r>
              <a:rPr lang="en-US" b="0" baseline="0" dirty="0"/>
              <a:t> </a:t>
            </a:r>
            <a:r>
              <a:rPr lang="en-US" b="0" dirty="0"/>
              <a:t>NHPCO &amp;</a:t>
            </a:r>
            <a:r>
              <a:rPr lang="en-US" b="0" baseline="0" dirty="0"/>
              <a:t> AMDA</a:t>
            </a:r>
            <a:endParaRPr lang="en-US" b="0" dirty="0"/>
          </a:p>
        </p:txBody>
      </p:sp>
      <p:sp>
        <p:nvSpPr>
          <p:cNvPr id="4" name="Slide Number Placeholder 3"/>
          <p:cNvSpPr>
            <a:spLocks noGrp="1"/>
          </p:cNvSpPr>
          <p:nvPr>
            <p:ph type="sldNum" sz="quarter" idx="10"/>
          </p:nvPr>
        </p:nvSpPr>
        <p:spPr/>
        <p:txBody>
          <a:bodyPr/>
          <a:lstStyle/>
          <a:p>
            <a:fld id="{3B0BC050-41B4-4B48-920A-DAD0AA1F2564}" type="slidenum">
              <a:rPr lang="en-US" smtClean="0"/>
              <a:t>23</a:t>
            </a:fld>
            <a:endParaRPr lang="en-US"/>
          </a:p>
        </p:txBody>
      </p:sp>
    </p:spTree>
    <p:extLst>
      <p:ext uri="{BB962C8B-B14F-4D97-AF65-F5344CB8AC3E}">
        <p14:creationId xmlns:p14="http://schemas.microsoft.com/office/powerpoint/2010/main" val="1504819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HMDCB operates at a deficit and has been fortunate to have a partner in AAHPM which has helped to fund operations.</a:t>
            </a:r>
            <a:r>
              <a:rPr lang="en-US" baseline="0" dirty="0"/>
              <a:t> </a:t>
            </a:r>
          </a:p>
          <a:p>
            <a:r>
              <a:rPr lang="en-US" baseline="0" dirty="0"/>
              <a:t>In 2017, we requested additional funding beyond our operational needs to increase marketing efforts. We feel these were well spent as our applicant numbers leveled off in 2017, matching those in 2016 for the first time.</a:t>
            </a:r>
          </a:p>
          <a:p>
            <a:r>
              <a:rPr lang="en-US" baseline="0" dirty="0"/>
              <a:t>In 2018, we received $100,000 from Kindred Hospice </a:t>
            </a:r>
            <a:r>
              <a:rPr lang="en-US" baseline="0" dirty="0" err="1"/>
              <a:t>Fndt</a:t>
            </a:r>
            <a:r>
              <a:rPr lang="en-US" baseline="0" dirty="0"/>
              <a:t>.</a:t>
            </a:r>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24</a:t>
            </a:fld>
            <a:endParaRPr lang="en-US"/>
          </a:p>
        </p:txBody>
      </p:sp>
    </p:spTree>
    <p:extLst>
      <p:ext uri="{BB962C8B-B14F-4D97-AF65-F5344CB8AC3E}">
        <p14:creationId xmlns:p14="http://schemas.microsoft.com/office/powerpoint/2010/main" val="819479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overview and</a:t>
            </a:r>
            <a:r>
              <a:rPr lang="en-US" baseline="0" dirty="0"/>
              <a:t> August financials</a:t>
            </a:r>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25</a:t>
            </a:fld>
            <a:endParaRPr lang="en-US"/>
          </a:p>
        </p:txBody>
      </p:sp>
    </p:spTree>
    <p:extLst>
      <p:ext uri="{BB962C8B-B14F-4D97-AF65-F5344CB8AC3E}">
        <p14:creationId xmlns:p14="http://schemas.microsoft.com/office/powerpoint/2010/main" val="391570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mission and purpose,</a:t>
            </a:r>
            <a:r>
              <a:rPr lang="en-US" baseline="0" dirty="0"/>
              <a:t> along with the needs, wants and values of hospice medical directors, should guide our work.</a:t>
            </a:r>
          </a:p>
          <a:p>
            <a:endParaRPr lang="en-US" baseline="0" dirty="0"/>
          </a:p>
          <a:p>
            <a:r>
              <a:rPr lang="en-US" baseline="0" dirty="0"/>
              <a:t>Staff Partnership</a:t>
            </a:r>
          </a:p>
          <a:p>
            <a:r>
              <a:rPr lang="en-US" baseline="0" dirty="0"/>
              <a:t>Taking lessons from AAHPM where a model of partnership and shared leadership has worked well, we will annually assess our progress and effectiveness together. </a:t>
            </a:r>
          </a:p>
        </p:txBody>
      </p:sp>
      <p:sp>
        <p:nvSpPr>
          <p:cNvPr id="4" name="Slide Number Placeholder 3"/>
          <p:cNvSpPr>
            <a:spLocks noGrp="1"/>
          </p:cNvSpPr>
          <p:nvPr>
            <p:ph type="sldNum" sz="quarter" idx="10"/>
          </p:nvPr>
        </p:nvSpPr>
        <p:spPr/>
        <p:txBody>
          <a:bodyPr/>
          <a:lstStyle/>
          <a:p>
            <a:fld id="{3B0BC050-41B4-4B48-920A-DAD0AA1F2564}" type="slidenum">
              <a:rPr lang="en-US" smtClean="0"/>
              <a:t>4</a:t>
            </a:fld>
            <a:endParaRPr lang="en-US"/>
          </a:p>
        </p:txBody>
      </p:sp>
    </p:spTree>
    <p:extLst>
      <p:ext uri="{BB962C8B-B14F-4D97-AF65-F5344CB8AC3E}">
        <p14:creationId xmlns:p14="http://schemas.microsoft.com/office/powerpoint/2010/main" val="3290519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D&amp;O insurance is a specific insurance policy to safeguard board members and the organization for causes of action not covered by a general liability policy. D&amp;O insurance policy will provide both defense and indemnification for the individual directors and officers and the organization if board members are implicated in a legal suit while acting on behalf of the organization. </a:t>
            </a:r>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26</a:t>
            </a:fld>
            <a:endParaRPr lang="en-US"/>
          </a:p>
        </p:txBody>
      </p:sp>
    </p:spTree>
    <p:extLst>
      <p:ext uri="{BB962C8B-B14F-4D97-AF65-F5344CB8AC3E}">
        <p14:creationId xmlns:p14="http://schemas.microsoft.com/office/powerpoint/2010/main" val="2202627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27</a:t>
            </a:fld>
            <a:endParaRPr lang="en-US"/>
          </a:p>
        </p:txBody>
      </p:sp>
    </p:spTree>
    <p:extLst>
      <p:ext uri="{BB962C8B-B14F-4D97-AF65-F5344CB8AC3E}">
        <p14:creationId xmlns:p14="http://schemas.microsoft.com/office/powerpoint/2010/main" val="2075485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SW</a:t>
            </a:r>
          </a:p>
          <a:p>
            <a:r>
              <a:rPr lang="en-US" sz="1200" kern="1200" dirty="0">
                <a:solidFill>
                  <a:schemeClr val="tx1"/>
                </a:solidFill>
                <a:effectLst/>
                <a:latin typeface="+mn-lt"/>
                <a:ea typeface="+mn-ea"/>
                <a:cs typeface="+mn-cs"/>
              </a:rPr>
              <a:t>To ensure security and fairness, the form administered at each examination administration should vary.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goal of each subsequent examination form should follow the 1/3 rule:</a:t>
            </a:r>
          </a:p>
          <a:p>
            <a:r>
              <a:rPr lang="en-US" sz="1200" kern="1200" dirty="0">
                <a:solidFill>
                  <a:schemeClr val="tx1"/>
                </a:solidFill>
                <a:effectLst/>
                <a:latin typeface="+mn-lt"/>
                <a:ea typeface="+mn-ea"/>
                <a:cs typeface="+mn-cs"/>
              </a:rPr>
              <a:t>1/3 new items</a:t>
            </a:r>
          </a:p>
          <a:p>
            <a:r>
              <a:rPr lang="en-US" sz="1200" kern="1200" dirty="0">
                <a:solidFill>
                  <a:schemeClr val="tx1"/>
                </a:solidFill>
                <a:effectLst/>
                <a:latin typeface="+mn-lt"/>
                <a:ea typeface="+mn-ea"/>
                <a:cs typeface="+mn-cs"/>
              </a:rPr>
              <a:t>1/3 well performing items from the previous exam</a:t>
            </a:r>
          </a:p>
          <a:p>
            <a:r>
              <a:rPr lang="en-US" sz="1200" kern="1200" dirty="0">
                <a:solidFill>
                  <a:schemeClr val="tx1"/>
                </a:solidFill>
                <a:effectLst/>
                <a:latin typeface="+mn-lt"/>
                <a:ea typeface="+mn-ea"/>
                <a:cs typeface="+mn-cs"/>
              </a:rPr>
              <a:t>1/3 well performing items from exams 2 administrations or more prior</a:t>
            </a:r>
          </a:p>
          <a:p>
            <a:r>
              <a:rPr lang="en-US" sz="1200" kern="1200" dirty="0">
                <a:solidFill>
                  <a:schemeClr val="tx1"/>
                </a:solidFill>
                <a:effectLst/>
                <a:latin typeface="+mn-lt"/>
                <a:ea typeface="+mn-ea"/>
                <a:cs typeface="+mn-cs"/>
              </a:rPr>
              <a:t>Obviously maintaining the required representation of the 5 competency areas, but with varying specifics.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Since HMDCB doesn’t have the final 1/3, plan is to use a few additional in the first two thirds.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0BC050-41B4-4B48-920A-DAD0AA1F2564}" type="slidenum">
              <a:rPr lang="en-US" smtClean="0"/>
              <a:t>28</a:t>
            </a:fld>
            <a:endParaRPr lang="en-US"/>
          </a:p>
        </p:txBody>
      </p:sp>
    </p:spTree>
    <p:extLst>
      <p:ext uri="{BB962C8B-B14F-4D97-AF65-F5344CB8AC3E}">
        <p14:creationId xmlns:p14="http://schemas.microsoft.com/office/powerpoint/2010/main" val="2278922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30</a:t>
            </a:fld>
            <a:endParaRPr lang="en-US"/>
          </a:p>
        </p:txBody>
      </p:sp>
    </p:spTree>
    <p:extLst>
      <p:ext uri="{BB962C8B-B14F-4D97-AF65-F5344CB8AC3E}">
        <p14:creationId xmlns:p14="http://schemas.microsoft.com/office/powerpoint/2010/main" val="567389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31</a:t>
            </a:fld>
            <a:endParaRPr lang="en-US"/>
          </a:p>
        </p:txBody>
      </p:sp>
    </p:spTree>
    <p:extLst>
      <p:ext uri="{BB962C8B-B14F-4D97-AF65-F5344CB8AC3E}">
        <p14:creationId xmlns:p14="http://schemas.microsoft.com/office/powerpoint/2010/main" val="17665682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Big question will be recertification rates!!</a:t>
            </a:r>
          </a:p>
        </p:txBody>
      </p:sp>
      <p:sp>
        <p:nvSpPr>
          <p:cNvPr id="4" name="Slide Number Placeholder 3"/>
          <p:cNvSpPr>
            <a:spLocks noGrp="1"/>
          </p:cNvSpPr>
          <p:nvPr>
            <p:ph type="sldNum" sz="quarter" idx="10"/>
          </p:nvPr>
        </p:nvSpPr>
        <p:spPr/>
        <p:txBody>
          <a:bodyPr/>
          <a:lstStyle/>
          <a:p>
            <a:fld id="{3B0BC050-41B4-4B48-920A-DAD0AA1F2564}" type="slidenum">
              <a:rPr lang="en-US" smtClean="0"/>
              <a:t>33</a:t>
            </a:fld>
            <a:endParaRPr lang="en-US"/>
          </a:p>
        </p:txBody>
      </p:sp>
    </p:spTree>
    <p:extLst>
      <p:ext uri="{BB962C8B-B14F-4D97-AF65-F5344CB8AC3E}">
        <p14:creationId xmlns:p14="http://schemas.microsoft.com/office/powerpoint/2010/main" val="4149036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board</a:t>
            </a:r>
            <a:r>
              <a:rPr lang="en-US" baseline="0" dirty="0"/>
              <a:t> training is understanding the three l</a:t>
            </a:r>
            <a:r>
              <a:rPr lang="en-US" dirty="0"/>
              <a:t>egal responsibilities</a:t>
            </a:r>
            <a:r>
              <a:rPr lang="en-US" baseline="0" dirty="0"/>
              <a:t> we are bound to in our role:</a:t>
            </a:r>
            <a:endParaRPr lang="en-US" dirty="0"/>
          </a:p>
          <a:p>
            <a:r>
              <a:rPr lang="en-US" u="sng" dirty="0"/>
              <a:t>Duty</a:t>
            </a:r>
            <a:r>
              <a:rPr lang="en-US" u="sng" baseline="0" dirty="0"/>
              <a:t> of care </a:t>
            </a:r>
            <a:r>
              <a:rPr lang="en-US" baseline="0" dirty="0"/>
              <a:t>is acting in the best interests of the association, with honesty and good faith; exercising ordinary, prudent, reasonable care with the assets and resources available; and being involved and participating in meetings, decisions, etc.</a:t>
            </a:r>
          </a:p>
          <a:p>
            <a:endParaRPr lang="en-US" baseline="0" dirty="0"/>
          </a:p>
          <a:p>
            <a:r>
              <a:rPr lang="en-US" u="sng" baseline="0" dirty="0"/>
              <a:t>Duty of loyalty </a:t>
            </a:r>
            <a:r>
              <a:rPr lang="en-US" baseline="0" dirty="0"/>
              <a:t>is placing the association’s financial and operational interests above those that you might consider for your own organization. The diversity of our board is on purpose, your perspective is important and various viewpoints need to be respected, but we’re making the best decision for the entire hospice field. This duty is also undivided allegiance for decisions once we leave the boardroom. </a:t>
            </a:r>
          </a:p>
          <a:p>
            <a:endParaRPr lang="en-US" baseline="0" dirty="0"/>
          </a:p>
          <a:p>
            <a:r>
              <a:rPr lang="en-US" baseline="0" dirty="0"/>
              <a:t>Finally the </a:t>
            </a:r>
            <a:r>
              <a:rPr lang="en-US" u="sng" baseline="0" dirty="0"/>
              <a:t>Duty of Obedience </a:t>
            </a:r>
            <a:r>
              <a:rPr lang="en-US" baseline="0" dirty="0"/>
              <a:t>is complying with laws and our bylaws. Staff will provide essential information and reminders along the way.</a:t>
            </a:r>
          </a:p>
        </p:txBody>
      </p:sp>
      <p:sp>
        <p:nvSpPr>
          <p:cNvPr id="4" name="Slide Number Placeholder 3"/>
          <p:cNvSpPr>
            <a:spLocks noGrp="1"/>
          </p:cNvSpPr>
          <p:nvPr>
            <p:ph type="sldNum" sz="quarter" idx="10"/>
          </p:nvPr>
        </p:nvSpPr>
        <p:spPr/>
        <p:txBody>
          <a:bodyPr/>
          <a:lstStyle/>
          <a:p>
            <a:fld id="{3B0BC050-41B4-4B48-920A-DAD0AA1F2564}" type="slidenum">
              <a:rPr lang="en-US" smtClean="0"/>
              <a:t>5</a:t>
            </a:fld>
            <a:endParaRPr lang="en-US"/>
          </a:p>
        </p:txBody>
      </p:sp>
    </p:spTree>
    <p:extLst>
      <p:ext uri="{BB962C8B-B14F-4D97-AF65-F5344CB8AC3E}">
        <p14:creationId xmlns:p14="http://schemas.microsoft.com/office/powerpoint/2010/main" val="1219938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interest of transparency, good governance, </a:t>
            </a:r>
            <a:r>
              <a:rPr lang="en-US" baseline="0" dirty="0"/>
              <a:t>and to meet accreditation standards we developed a conflict of interest policy specific to HMDCB.</a:t>
            </a:r>
          </a:p>
          <a:p>
            <a:endParaRPr lang="en-US" dirty="0"/>
          </a:p>
          <a:p>
            <a:r>
              <a:rPr lang="en-US" dirty="0"/>
              <a:t>[Note at end following education participation] Several of you have asked questions regarding opportunities for presenting</a:t>
            </a:r>
            <a:r>
              <a:rPr lang="en-US" baseline="0" dirty="0"/>
              <a:t> or educating.</a:t>
            </a:r>
          </a:p>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6</a:t>
            </a:fld>
            <a:endParaRPr lang="en-US"/>
          </a:p>
        </p:txBody>
      </p:sp>
    </p:spTree>
    <p:extLst>
      <p:ext uri="{BB962C8B-B14F-4D97-AF65-F5344CB8AC3E}">
        <p14:creationId xmlns:p14="http://schemas.microsoft.com/office/powerpoint/2010/main" val="86121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B0BC050-41B4-4B48-920A-DAD0AA1F2564}" type="slidenum">
              <a:rPr lang="en-US" smtClean="0"/>
              <a:t>7</a:t>
            </a:fld>
            <a:endParaRPr lang="en-US"/>
          </a:p>
        </p:txBody>
      </p:sp>
    </p:spTree>
    <p:extLst>
      <p:ext uri="{BB962C8B-B14F-4D97-AF65-F5344CB8AC3E}">
        <p14:creationId xmlns:p14="http://schemas.microsoft.com/office/powerpoint/2010/main" val="93059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philosophy we govern from. I must give credit to Steve Smith and</a:t>
            </a:r>
            <a:r>
              <a:rPr lang="en-US" baseline="0" dirty="0"/>
              <a:t> a consultant AAHPM used in our strategic planning process for embedding this. We all bring with us certain perspectives, opinions, biases. But to be an effective board, its so important to consider.</a:t>
            </a:r>
            <a:endParaRPr lang="en-US" dirty="0"/>
          </a:p>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8</a:t>
            </a:fld>
            <a:endParaRPr lang="en-US"/>
          </a:p>
        </p:txBody>
      </p:sp>
    </p:spTree>
    <p:extLst>
      <p:ext uri="{BB962C8B-B14F-4D97-AF65-F5344CB8AC3E}">
        <p14:creationId xmlns:p14="http://schemas.microsoft.com/office/powerpoint/2010/main" val="2171199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Essential</a:t>
            </a:r>
            <a:r>
              <a:rPr lang="en-US" baseline="0" dirty="0"/>
              <a:t> bases are: [read]</a:t>
            </a:r>
            <a:endParaRPr lang="en-US" dirty="0"/>
          </a:p>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9</a:t>
            </a:fld>
            <a:endParaRPr lang="en-US"/>
          </a:p>
        </p:txBody>
      </p:sp>
    </p:spTree>
    <p:extLst>
      <p:ext uri="{BB962C8B-B14F-4D97-AF65-F5344CB8AC3E}">
        <p14:creationId xmlns:p14="http://schemas.microsoft.com/office/powerpoint/2010/main" val="33766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10</a:t>
            </a:fld>
            <a:endParaRPr lang="en-US"/>
          </a:p>
        </p:txBody>
      </p:sp>
    </p:spTree>
    <p:extLst>
      <p:ext uri="{BB962C8B-B14F-4D97-AF65-F5344CB8AC3E}">
        <p14:creationId xmlns:p14="http://schemas.microsoft.com/office/powerpoint/2010/main" val="3876332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BC050-41B4-4B48-920A-DAD0AA1F2564}" type="slidenum">
              <a:rPr lang="en-US" smtClean="0"/>
              <a:t>11</a:t>
            </a:fld>
            <a:endParaRPr lang="en-US"/>
          </a:p>
        </p:txBody>
      </p:sp>
    </p:spTree>
    <p:extLst>
      <p:ext uri="{BB962C8B-B14F-4D97-AF65-F5344CB8AC3E}">
        <p14:creationId xmlns:p14="http://schemas.microsoft.com/office/powerpoint/2010/main" val="15336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solidFill>
                  <a:srgbClr val="012E65"/>
                </a:solidFill>
              </a:defRPr>
            </a:lvl1pPr>
          </a:lstStyle>
          <a:p>
            <a:r>
              <a:rPr lang="en-US" dirty="0"/>
              <a:t>Click to edit Master title style</a:t>
            </a:r>
          </a:p>
        </p:txBody>
      </p:sp>
      <p:sp>
        <p:nvSpPr>
          <p:cNvPr id="3" name="Subtitle 2"/>
          <p:cNvSpPr>
            <a:spLocks noGrp="1"/>
          </p:cNvSpPr>
          <p:nvPr>
            <p:ph type="subTitle" idx="1"/>
          </p:nvPr>
        </p:nvSpPr>
        <p:spPr>
          <a:xfrm>
            <a:off x="685800" y="3602038"/>
            <a:ext cx="7772400" cy="1655762"/>
          </a:xfrm>
        </p:spPr>
        <p:txBody>
          <a:bodyPr>
            <a:normAutofit/>
          </a:bodyPr>
          <a:lstStyle>
            <a:lvl1pPr marL="0" indent="0" algn="l">
              <a:buNone/>
              <a:defRPr sz="2400">
                <a:solidFill>
                  <a:srgbClr val="D188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E0A7993-B2BF-4312-A5CE-7199C352E8F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DCC1-10AE-4BEF-A8F5-8B4F04E9E178}" type="slidenum">
              <a:rPr lang="en-US" smtClean="0"/>
              <a:t>‹#›</a:t>
            </a:fld>
            <a:endParaRPr lang="en-US"/>
          </a:p>
        </p:txBody>
      </p:sp>
      <p:sp>
        <p:nvSpPr>
          <p:cNvPr id="7" name="TextBox 6"/>
          <p:cNvSpPr txBox="1"/>
          <p:nvPr userDrawn="1"/>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extBox 8"/>
          <p:cNvSpPr txBox="1"/>
          <p:nvPr userDrawn="1"/>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374234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0A7993-B2BF-4312-A5CE-7199C352E8F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4246503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0A7993-B2BF-4312-A5CE-7199C352E8F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225698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D18822"/>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b="1">
                <a:solidFill>
                  <a:srgbClr val="D18822"/>
                </a:solidFill>
              </a:defRPr>
            </a:lvl1pPr>
            <a:lvl2pPr>
              <a:defRPr sz="3200">
                <a:solidFill>
                  <a:srgbClr val="9DBEC3"/>
                </a:solidFill>
              </a:defRPr>
            </a:lvl2pPr>
            <a:lvl3pPr>
              <a:defRPr sz="3200">
                <a:solidFill>
                  <a:srgbClr val="9DBEC3"/>
                </a:solidFill>
              </a:defRPr>
            </a:lvl3pPr>
            <a:lvl4pPr>
              <a:defRPr sz="3200">
                <a:solidFill>
                  <a:srgbClr val="9DBEC3"/>
                </a:solidFill>
              </a:defRPr>
            </a:lvl4pPr>
            <a:lvl5pPr>
              <a:defRPr sz="3200">
                <a:solidFill>
                  <a:srgbClr val="9DBEC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0A7993-B2BF-4312-A5CE-7199C352E8F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DCC1-10AE-4BEF-A8F5-8B4F04E9E178}" type="slidenum">
              <a:rPr lang="en-US" smtClean="0"/>
              <a:t>‹#›</a:t>
            </a:fld>
            <a:endParaRPr lang="en-US"/>
          </a:p>
        </p:txBody>
      </p:sp>
      <p:sp>
        <p:nvSpPr>
          <p:cNvPr id="7" name="TextBox 6"/>
          <p:cNvSpPr txBox="1"/>
          <p:nvPr userDrawn="1"/>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extBox 8"/>
          <p:cNvSpPr txBox="1"/>
          <p:nvPr userDrawn="1"/>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412850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0A7993-B2BF-4312-A5CE-7199C352E8F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227511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0A7993-B2BF-4312-A5CE-7199C352E8FA}"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301977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0A7993-B2BF-4312-A5CE-7199C352E8FA}"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106648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0A7993-B2BF-4312-A5CE-7199C352E8FA}"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350050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A7993-B2BF-4312-A5CE-7199C352E8FA}"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363161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0A7993-B2BF-4312-A5CE-7199C352E8FA}"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276764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0A7993-B2BF-4312-A5CE-7199C352E8FA}"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DCC1-10AE-4BEF-A8F5-8B4F04E9E178}" type="slidenum">
              <a:rPr lang="en-US" smtClean="0"/>
              <a:t>‹#›</a:t>
            </a:fld>
            <a:endParaRPr lang="en-US"/>
          </a:p>
        </p:txBody>
      </p:sp>
    </p:spTree>
    <p:extLst>
      <p:ext uri="{BB962C8B-B14F-4D97-AF65-F5344CB8AC3E}">
        <p14:creationId xmlns:p14="http://schemas.microsoft.com/office/powerpoint/2010/main" val="8500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A7993-B2BF-4312-A5CE-7199C352E8FA}"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4DCC1-10AE-4BEF-A8F5-8B4F04E9E178}" type="slidenum">
              <a:rPr lang="en-US" smtClean="0"/>
              <a:t>‹#›</a:t>
            </a:fld>
            <a:endParaRPr lang="en-US"/>
          </a:p>
        </p:txBody>
      </p:sp>
      <p:sp>
        <p:nvSpPr>
          <p:cNvPr id="7" name="TextBox 6"/>
          <p:cNvSpPr txBox="1"/>
          <p:nvPr userDrawn="1"/>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extBox 8"/>
          <p:cNvSpPr txBox="1"/>
          <p:nvPr userDrawn="1"/>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323280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sp>
        <p:nvSpPr>
          <p:cNvPr id="12" name="TextBox 11"/>
          <p:cNvSpPr txBox="1"/>
          <p:nvPr/>
        </p:nvSpPr>
        <p:spPr>
          <a:xfrm>
            <a:off x="0" y="-1"/>
            <a:ext cx="7800168" cy="5943600"/>
          </a:xfrm>
          <a:prstGeom prst="rect">
            <a:avLst/>
          </a:prstGeom>
          <a:solidFill>
            <a:srgbClr val="FCFCFC"/>
          </a:solidFill>
        </p:spPr>
        <p:txBody>
          <a:bodyPr wrap="square" rtlCol="0">
            <a:spAutoFit/>
          </a:bodyPr>
          <a:lstStyle/>
          <a:p>
            <a:endParaRPr lang="en-US" dirty="0"/>
          </a:p>
        </p:txBody>
      </p:sp>
      <p:sp>
        <p:nvSpPr>
          <p:cNvPr id="2" name="Title 1"/>
          <p:cNvSpPr>
            <a:spLocks noGrp="1"/>
          </p:cNvSpPr>
          <p:nvPr>
            <p:ph type="ctrTitle"/>
          </p:nvPr>
        </p:nvSpPr>
        <p:spPr>
          <a:xfrm>
            <a:off x="431800" y="1849432"/>
            <a:ext cx="6747933" cy="1110191"/>
          </a:xfrm>
        </p:spPr>
        <p:txBody>
          <a:bodyPr>
            <a:normAutofit fontScale="90000"/>
          </a:bodyPr>
          <a:lstStyle/>
          <a:p>
            <a:pPr algn="l"/>
            <a:r>
              <a:rPr lang="en-US" dirty="0"/>
              <a:t>Board Orientation</a:t>
            </a:r>
            <a:br>
              <a:rPr lang="en-US" dirty="0"/>
            </a:br>
            <a:r>
              <a:rPr lang="en-US" sz="4400" dirty="0"/>
              <a:t>Beryl Bills, Public Member</a:t>
            </a:r>
            <a:endParaRPr lang="en-US" sz="4400" b="1" dirty="0">
              <a:solidFill>
                <a:srgbClr val="012E65"/>
              </a:solidFill>
              <a:latin typeface="+mn-lt"/>
            </a:endParaRPr>
          </a:p>
        </p:txBody>
      </p:sp>
      <p:sp>
        <p:nvSpPr>
          <p:cNvPr id="3" name="Subtitle 2"/>
          <p:cNvSpPr>
            <a:spLocks noGrp="1"/>
          </p:cNvSpPr>
          <p:nvPr>
            <p:ph type="subTitle" idx="1"/>
          </p:nvPr>
        </p:nvSpPr>
        <p:spPr>
          <a:xfrm>
            <a:off x="431800" y="3559700"/>
            <a:ext cx="6265333" cy="1655762"/>
          </a:xfrm>
        </p:spPr>
        <p:txBody>
          <a:bodyPr>
            <a:normAutofit/>
          </a:bodyPr>
          <a:lstStyle/>
          <a:p>
            <a:pPr algn="l"/>
            <a:r>
              <a:rPr lang="en-US" sz="3200" dirty="0">
                <a:solidFill>
                  <a:srgbClr val="D18822"/>
                </a:solidFill>
              </a:rPr>
              <a:t>September 6, 2018</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169" y="5990817"/>
            <a:ext cx="1140631" cy="819965"/>
          </a:xfrm>
          <a:prstGeom prst="rect">
            <a:avLst/>
          </a:prstGeom>
        </p:spPr>
      </p:pic>
      <p:sp>
        <p:nvSpPr>
          <p:cNvPr id="11" name="TextBox 10"/>
          <p:cNvSpPr txBox="1"/>
          <p:nvPr/>
        </p:nvSpPr>
        <p:spPr>
          <a:xfrm>
            <a:off x="7800168" y="-1"/>
            <a:ext cx="1343831" cy="5943600"/>
          </a:xfrm>
          <a:prstGeom prst="rect">
            <a:avLst/>
          </a:prstGeom>
          <a:solidFill>
            <a:srgbClr val="A28A5A"/>
          </a:solidFill>
        </p:spPr>
        <p:txBody>
          <a:bodyPr wrap="square" rtlCol="0">
            <a:spAutoFit/>
          </a:bodyPr>
          <a:lstStyle/>
          <a:p>
            <a:endParaRPr lang="en-US" dirty="0"/>
          </a:p>
        </p:txBody>
      </p:sp>
    </p:spTree>
    <p:extLst>
      <p:ext uri="{BB962C8B-B14F-4D97-AF65-F5344CB8AC3E}">
        <p14:creationId xmlns:p14="http://schemas.microsoft.com/office/powerpoint/2010/main" val="174485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Preparing for Board Meetings</a:t>
            </a:r>
          </a:p>
        </p:txBody>
      </p:sp>
      <p:sp>
        <p:nvSpPr>
          <p:cNvPr id="10" name="Content Placeholder 2"/>
          <p:cNvSpPr txBox="1">
            <a:spLocks/>
          </p:cNvSpPr>
          <p:nvPr/>
        </p:nvSpPr>
        <p:spPr>
          <a:xfrm>
            <a:off x="355601" y="1269999"/>
            <a:ext cx="8303845" cy="4227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2600" b="1" dirty="0">
                <a:solidFill>
                  <a:srgbClr val="D18822"/>
                </a:solidFill>
              </a:rPr>
              <a:t>Incoming Board Members “audit” annual  meeting</a:t>
            </a:r>
          </a:p>
          <a:p>
            <a:pPr marL="800100" lvl="1" indent="-342900" algn="l">
              <a:buClr>
                <a:srgbClr val="9DBEC3"/>
              </a:buClr>
              <a:buFont typeface="Calibri" panose="020F0502020204030204" pitchFamily="34" charset="0"/>
              <a:buChar char="–"/>
              <a:defRPr/>
            </a:pPr>
            <a:r>
              <a:rPr lang="en-US" sz="2600" dirty="0">
                <a:solidFill>
                  <a:srgbClr val="9DBEC3"/>
                </a:solidFill>
              </a:rPr>
              <a:t>Encouraged to contribute to conversation</a:t>
            </a:r>
          </a:p>
          <a:p>
            <a:pPr marL="800100" lvl="1" indent="-342900" algn="l">
              <a:buClr>
                <a:srgbClr val="9DBEC3"/>
              </a:buClr>
              <a:buFont typeface="Calibri" panose="020F0502020204030204" pitchFamily="34" charset="0"/>
              <a:buChar char="–"/>
              <a:defRPr/>
            </a:pPr>
            <a:r>
              <a:rPr lang="en-US" sz="2600" dirty="0">
                <a:solidFill>
                  <a:srgbClr val="9DBEC3"/>
                </a:solidFill>
              </a:rPr>
              <a:t>May not bring forward motion or vote</a:t>
            </a:r>
          </a:p>
          <a:p>
            <a:pPr lvl="1" indent="-457200" algn="l">
              <a:spcBef>
                <a:spcPts val="1000"/>
              </a:spcBef>
              <a:buClr>
                <a:srgbClr val="9DBEC3"/>
              </a:buClr>
              <a:buFont typeface="Wingdings" panose="05000000000000000000" pitchFamily="2" charset="2"/>
              <a:buChar char="Ø"/>
              <a:defRPr/>
            </a:pPr>
            <a:r>
              <a:rPr lang="en-US" sz="2600" b="1" dirty="0">
                <a:solidFill>
                  <a:srgbClr val="D18822"/>
                </a:solidFill>
              </a:rPr>
              <a:t>Board agenda &amp; materials </a:t>
            </a:r>
          </a:p>
          <a:p>
            <a:pPr marL="800100" lvl="1" indent="-342900" algn="l">
              <a:buClr>
                <a:srgbClr val="9DBEC3"/>
              </a:buClr>
              <a:buFont typeface="Calibri" panose="020F0502020204030204" pitchFamily="34" charset="0"/>
              <a:buChar char="–"/>
              <a:defRPr/>
            </a:pPr>
            <a:r>
              <a:rPr lang="en-US" sz="2600" dirty="0">
                <a:solidFill>
                  <a:srgbClr val="9DBEC3"/>
                </a:solidFill>
              </a:rPr>
              <a:t>Posted on Board-only webpage minimum one week prior to meeting</a:t>
            </a:r>
          </a:p>
          <a:p>
            <a:pPr lvl="1" indent="-457200" algn="l">
              <a:spcBef>
                <a:spcPts val="1000"/>
              </a:spcBef>
              <a:buClr>
                <a:srgbClr val="9DBEC3"/>
              </a:buClr>
              <a:buFont typeface="Wingdings" panose="05000000000000000000" pitchFamily="2" charset="2"/>
              <a:buChar char="Ø"/>
              <a:defRPr/>
            </a:pPr>
            <a:r>
              <a:rPr lang="en-US" sz="2600" b="1" dirty="0">
                <a:solidFill>
                  <a:srgbClr val="D18822"/>
                </a:solidFill>
              </a:rPr>
              <a:t>Bring copies or download to laptop</a:t>
            </a:r>
          </a:p>
          <a:p>
            <a:pPr marL="800100" lvl="1" indent="-342900" algn="l">
              <a:buClr>
                <a:srgbClr val="9DBEC3"/>
              </a:buClr>
              <a:buFont typeface="Calibri" panose="020F0502020204030204" pitchFamily="34" charset="0"/>
              <a:buChar char="–"/>
              <a:defRPr/>
            </a:pPr>
            <a:r>
              <a:rPr lang="en-US" sz="2600" dirty="0">
                <a:solidFill>
                  <a:srgbClr val="9DBEC3"/>
                </a:solidFill>
              </a:rPr>
              <a:t>No copies distributed onsite (green initiative)</a:t>
            </a:r>
          </a:p>
          <a:p>
            <a:pPr algn="l">
              <a:buClr>
                <a:srgbClr val="9DBEC3"/>
              </a:buClr>
              <a:defRPr/>
            </a:pPr>
            <a:endParaRPr lang="en-US" sz="2200" b="1"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3567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Board Communications </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2600" b="1" dirty="0">
                <a:solidFill>
                  <a:srgbClr val="D18822"/>
                </a:solidFill>
              </a:rPr>
              <a:t>Board Communications</a:t>
            </a:r>
          </a:p>
          <a:p>
            <a:pPr marL="800100" lvl="1" indent="-342900" algn="l">
              <a:buClr>
                <a:srgbClr val="9DBEC3"/>
              </a:buClr>
              <a:buFont typeface="Calibri" panose="020F0502020204030204" pitchFamily="34" charset="0"/>
              <a:buChar char="–"/>
              <a:defRPr/>
            </a:pPr>
            <a:r>
              <a:rPr lang="en-US" sz="2600" dirty="0">
                <a:solidFill>
                  <a:srgbClr val="9DBEC3"/>
                </a:solidFill>
              </a:rPr>
              <a:t> Web: Board only page</a:t>
            </a:r>
          </a:p>
          <a:p>
            <a:pPr marL="800100" lvl="1" indent="-342900" algn="l">
              <a:buClr>
                <a:srgbClr val="9DBEC3"/>
              </a:buClr>
              <a:buFont typeface="Calibri" panose="020F0502020204030204" pitchFamily="34" charset="0"/>
              <a:buChar char="–"/>
              <a:defRPr/>
            </a:pPr>
            <a:r>
              <a:rPr lang="en-US" sz="2600" dirty="0">
                <a:solidFill>
                  <a:srgbClr val="9DBEC3"/>
                </a:solidFill>
              </a:rPr>
              <a:t> Board Agendas</a:t>
            </a:r>
          </a:p>
          <a:p>
            <a:pPr lvl="2" indent="-457200" algn="l">
              <a:buClr>
                <a:srgbClr val="9DBEC3"/>
              </a:buClr>
              <a:buFont typeface="Calibri" panose="020F0502020204030204" pitchFamily="34" charset="0"/>
              <a:buChar char="–"/>
              <a:defRPr/>
            </a:pPr>
            <a:r>
              <a:rPr lang="en-US" sz="2600" dirty="0">
                <a:solidFill>
                  <a:srgbClr val="9DBEC3"/>
                </a:solidFill>
              </a:rPr>
              <a:t>Quarterly meetings </a:t>
            </a:r>
          </a:p>
          <a:p>
            <a:pPr lvl="1" indent="-457200" algn="l">
              <a:spcBef>
                <a:spcPts val="1000"/>
              </a:spcBef>
              <a:buClr>
                <a:srgbClr val="9DBEC3"/>
              </a:buClr>
              <a:buFont typeface="Wingdings" panose="05000000000000000000" pitchFamily="2" charset="2"/>
              <a:buChar char="Ø"/>
              <a:defRPr/>
            </a:pPr>
            <a:r>
              <a:rPr lang="en-US" sz="2600" b="1" dirty="0">
                <a:solidFill>
                  <a:srgbClr val="D18822"/>
                </a:solidFill>
              </a:rPr>
              <a:t>Electronic Voting (State of Illinois)</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49789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1168400" y="2384793"/>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D18822"/>
                </a:solidFill>
                <a:latin typeface="+mn-lt"/>
              </a:rPr>
              <a:t>Questions?</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endParaRPr lang="en-US" sz="22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405318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1168400" y="1269999"/>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D18822"/>
                </a:solidFill>
                <a:latin typeface="+mn-lt"/>
              </a:rPr>
              <a:t>AMC &amp; Certification</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endParaRPr lang="en-US" sz="22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673425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Association Management Center</a:t>
            </a:r>
          </a:p>
        </p:txBody>
      </p:sp>
      <p:sp>
        <p:nvSpPr>
          <p:cNvPr id="10" name="Content Placeholder 2"/>
          <p:cNvSpPr txBox="1">
            <a:spLocks/>
          </p:cNvSpPr>
          <p:nvPr/>
        </p:nvSpPr>
        <p:spPr>
          <a:xfrm>
            <a:off x="355601" y="1269999"/>
            <a:ext cx="8303845" cy="5033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2150" b="1" dirty="0">
                <a:solidFill>
                  <a:srgbClr val="9DBEC3"/>
                </a:solidFill>
              </a:rPr>
              <a:t>Association Management Center (AMC), a management company, provides management and specialized administrative services to more than 30 health care professional societies and trade associations using a for-profit approach that runs not-for-profit associations like businesses.</a:t>
            </a:r>
          </a:p>
          <a:p>
            <a:pPr marL="457200" indent="-457200" algn="l">
              <a:buClr>
                <a:srgbClr val="9DBEC3"/>
              </a:buClr>
              <a:buFont typeface="Wingdings" panose="05000000000000000000" pitchFamily="2" charset="2"/>
              <a:buChar char="Ø"/>
              <a:defRPr/>
            </a:pPr>
            <a:r>
              <a:rPr lang="en-US" sz="2150" b="1" dirty="0">
                <a:solidFill>
                  <a:srgbClr val="9DBEC3"/>
                </a:solidFill>
              </a:rPr>
              <a:t>The AMC model affords association clients the characteristics of economies of scale, experience in the association marketplace, flexibility and adaptability, buying power and centralized facilities.</a:t>
            </a:r>
          </a:p>
          <a:p>
            <a:pPr marL="457200" indent="-457200" algn="l">
              <a:buClr>
                <a:srgbClr val="9DBEC3"/>
              </a:buClr>
              <a:buFont typeface="Wingdings" panose="05000000000000000000" pitchFamily="2" charset="2"/>
              <a:buChar char="Ø"/>
              <a:defRPr/>
            </a:pPr>
            <a:r>
              <a:rPr lang="en-US" sz="2150" b="1" dirty="0">
                <a:solidFill>
                  <a:srgbClr val="9DBEC3"/>
                </a:solidFill>
              </a:rPr>
              <a:t>AMC provides a dedicated account staff to each of its associations as well as financial management, publishing and editorial services, web and information services support, meeting and event planning, among other services. In 2018, budgeted for 1.2 FTEs.</a:t>
            </a:r>
          </a:p>
          <a:p>
            <a:pPr marL="457200" indent="-457200" algn="l">
              <a:buClr>
                <a:srgbClr val="9DBEC3"/>
              </a:buClr>
              <a:buFont typeface="Wingdings" panose="05000000000000000000" pitchFamily="2" charset="2"/>
              <a:buChar char="Ø"/>
              <a:defRPr/>
            </a:pPr>
            <a:r>
              <a:rPr lang="en-US" sz="2150" b="1" dirty="0">
                <a:solidFill>
                  <a:srgbClr val="9DBEC3"/>
                </a:solidFill>
              </a:rPr>
              <a:t>AMC selected as “best place to work” in Illinois</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042900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Management &amp; Professional Services</a:t>
            </a:r>
          </a:p>
        </p:txBody>
      </p:sp>
      <p:sp>
        <p:nvSpPr>
          <p:cNvPr id="10" name="Content Placeholder 2"/>
          <p:cNvSpPr txBox="1">
            <a:spLocks/>
          </p:cNvSpPr>
          <p:nvPr/>
        </p:nvSpPr>
        <p:spPr>
          <a:xfrm>
            <a:off x="355601" y="116262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rgbClr val="9DBEC3"/>
              </a:buClr>
              <a:defRPr/>
            </a:pPr>
            <a:r>
              <a:rPr lang="en-US" sz="2000" b="1" dirty="0">
                <a:solidFill>
                  <a:srgbClr val="D18822"/>
                </a:solidFill>
              </a:rPr>
              <a:t>Executive Director’s role is to ensure appropriate professional team is assembled to support the strategy, operations, growth and volunteers of HMDCB. Staff structure outlined for FY19:</a:t>
            </a:r>
          </a:p>
          <a:p>
            <a:pPr marL="457200" indent="-457200" algn="l">
              <a:buClr>
                <a:srgbClr val="9DBEC3"/>
              </a:buClr>
              <a:buFont typeface="Wingdings" panose="05000000000000000000" pitchFamily="2" charset="2"/>
              <a:buChar char="Ø"/>
              <a:defRPr/>
            </a:pPr>
            <a:r>
              <a:rPr lang="en-US" sz="2000" b="1" dirty="0">
                <a:solidFill>
                  <a:srgbClr val="D18822"/>
                </a:solidFill>
              </a:rPr>
              <a:t>Account Staff</a:t>
            </a:r>
          </a:p>
          <a:p>
            <a:pPr marL="800100" lvl="1" indent="-342900" algn="l">
              <a:buClr>
                <a:srgbClr val="9DBEC3"/>
              </a:buClr>
              <a:buFont typeface="Calibri" panose="020F0502020204030204" pitchFamily="34" charset="0"/>
              <a:buChar char="–"/>
              <a:defRPr/>
            </a:pPr>
            <a:r>
              <a:rPr lang="en-US" dirty="0">
                <a:solidFill>
                  <a:srgbClr val="9DBEC3"/>
                </a:solidFill>
              </a:rPr>
              <a:t>Sally Weir, CAE,  Executive Director</a:t>
            </a:r>
          </a:p>
          <a:p>
            <a:pPr marL="800100" lvl="1" indent="-342900" algn="l">
              <a:buClr>
                <a:srgbClr val="9DBEC3"/>
              </a:buClr>
              <a:buFont typeface="Calibri" panose="020F0502020204030204" pitchFamily="34" charset="0"/>
              <a:buChar char="–"/>
              <a:defRPr/>
            </a:pPr>
            <a:r>
              <a:rPr lang="en-US" dirty="0">
                <a:solidFill>
                  <a:srgbClr val="9DBEC3"/>
                </a:solidFill>
              </a:rPr>
              <a:t>Bruce Hammond, CAE, Senior Marketing Manager</a:t>
            </a:r>
          </a:p>
          <a:p>
            <a:pPr marL="800100" lvl="1" indent="-342900" algn="l">
              <a:buClr>
                <a:srgbClr val="9DBEC3"/>
              </a:buClr>
              <a:buFont typeface="Calibri" panose="020F0502020204030204" pitchFamily="34" charset="0"/>
              <a:buChar char="–"/>
              <a:defRPr/>
            </a:pPr>
            <a:r>
              <a:rPr lang="en-US" dirty="0">
                <a:solidFill>
                  <a:srgbClr val="9DBEC3"/>
                </a:solidFill>
              </a:rPr>
              <a:t>Kelly Collins, Operations Coordinator</a:t>
            </a:r>
          </a:p>
          <a:p>
            <a:pPr lvl="1" indent="-457200" algn="l">
              <a:spcBef>
                <a:spcPts val="1000"/>
              </a:spcBef>
              <a:buClr>
                <a:srgbClr val="9DBEC3"/>
              </a:buClr>
              <a:buFont typeface="Wingdings" panose="05000000000000000000" pitchFamily="2" charset="2"/>
              <a:buChar char="Ø"/>
              <a:defRPr/>
            </a:pPr>
            <a:r>
              <a:rPr lang="en-US" b="1" dirty="0">
                <a:solidFill>
                  <a:srgbClr val="D18822"/>
                </a:solidFill>
              </a:rPr>
              <a:t>Engaged as necessary</a:t>
            </a:r>
          </a:p>
          <a:p>
            <a:pPr marL="800100" lvl="1" indent="-342900" algn="l">
              <a:buClr>
                <a:srgbClr val="9DBEC3"/>
              </a:buClr>
              <a:buFont typeface="Calibri" panose="020F0502020204030204" pitchFamily="34" charset="0"/>
              <a:buChar char="–"/>
              <a:defRPr/>
            </a:pPr>
            <a:r>
              <a:rPr lang="en-US" dirty="0">
                <a:solidFill>
                  <a:srgbClr val="9DBEC3"/>
                </a:solidFill>
              </a:rPr>
              <a:t>Jeff Engle, “DE”</a:t>
            </a:r>
          </a:p>
          <a:p>
            <a:pPr marL="800100" lvl="1" indent="-342900" algn="l">
              <a:buClr>
                <a:srgbClr val="9DBEC3"/>
              </a:buClr>
              <a:buFont typeface="Calibri" panose="020F0502020204030204" pitchFamily="34" charset="0"/>
              <a:buChar char="–"/>
              <a:defRPr/>
            </a:pPr>
            <a:r>
              <a:rPr lang="en-US" dirty="0">
                <a:solidFill>
                  <a:srgbClr val="9DBEC3"/>
                </a:solidFill>
              </a:rPr>
              <a:t>Phyllis </a:t>
            </a:r>
            <a:r>
              <a:rPr lang="en-US" dirty="0" err="1">
                <a:solidFill>
                  <a:srgbClr val="9DBEC3"/>
                </a:solidFill>
              </a:rPr>
              <a:t>Milz</a:t>
            </a:r>
            <a:r>
              <a:rPr lang="en-US" dirty="0">
                <a:solidFill>
                  <a:srgbClr val="9DBEC3"/>
                </a:solidFill>
              </a:rPr>
              <a:t>, Finance Manager</a:t>
            </a:r>
          </a:p>
          <a:p>
            <a:pPr marL="800100" lvl="1" indent="-342900" algn="l">
              <a:buClr>
                <a:srgbClr val="9DBEC3"/>
              </a:buClr>
              <a:buFont typeface="Calibri" panose="020F0502020204030204" pitchFamily="34" charset="0"/>
              <a:buChar char="–"/>
              <a:defRPr/>
            </a:pPr>
            <a:r>
              <a:rPr lang="en-US" dirty="0">
                <a:solidFill>
                  <a:srgbClr val="9DBEC3"/>
                </a:solidFill>
              </a:rPr>
              <a:t>Nancy </a:t>
            </a:r>
            <a:r>
              <a:rPr lang="en-US" dirty="0" err="1">
                <a:solidFill>
                  <a:srgbClr val="9DBEC3"/>
                </a:solidFill>
              </a:rPr>
              <a:t>Quinzio</a:t>
            </a:r>
            <a:r>
              <a:rPr lang="en-US" dirty="0">
                <a:solidFill>
                  <a:srgbClr val="9DBEC3"/>
                </a:solidFill>
              </a:rPr>
              <a:t>, Certification Manager</a:t>
            </a:r>
          </a:p>
          <a:p>
            <a:pPr marL="800100" lvl="1" indent="-342900" algn="l">
              <a:buClr>
                <a:srgbClr val="9DBEC3"/>
              </a:buClr>
              <a:buFont typeface="Calibri" panose="020F0502020204030204" pitchFamily="34" charset="0"/>
              <a:buChar char="–"/>
              <a:defRPr/>
            </a:pPr>
            <a:r>
              <a:rPr lang="en-US" dirty="0">
                <a:solidFill>
                  <a:srgbClr val="9DBEC3"/>
                </a:solidFill>
              </a:rPr>
              <a:t>Carly </a:t>
            </a:r>
            <a:r>
              <a:rPr lang="en-US" dirty="0" err="1">
                <a:solidFill>
                  <a:srgbClr val="9DBEC3"/>
                </a:solidFill>
              </a:rPr>
              <a:t>Bartman</a:t>
            </a:r>
            <a:r>
              <a:rPr lang="en-US" dirty="0">
                <a:solidFill>
                  <a:srgbClr val="9DBEC3"/>
                </a:solidFill>
              </a:rPr>
              <a:t>, Managing Editor</a:t>
            </a:r>
          </a:p>
          <a:p>
            <a:pPr marL="800100" lvl="1" indent="-342900" algn="l">
              <a:buClr>
                <a:srgbClr val="9DBEC3"/>
              </a:buClr>
              <a:buFont typeface="Calibri" panose="020F0502020204030204" pitchFamily="34" charset="0"/>
              <a:buChar char="–"/>
              <a:defRPr/>
            </a:pPr>
            <a:r>
              <a:rPr lang="en-US" dirty="0">
                <a:solidFill>
                  <a:srgbClr val="9DBEC3"/>
                </a:solidFill>
              </a:rPr>
              <a:t>Anna </a:t>
            </a:r>
            <a:r>
              <a:rPr lang="en-US" dirty="0" err="1">
                <a:solidFill>
                  <a:srgbClr val="9DBEC3"/>
                </a:solidFill>
              </a:rPr>
              <a:t>Lapso</a:t>
            </a:r>
            <a:r>
              <a:rPr lang="en-US" dirty="0">
                <a:solidFill>
                  <a:srgbClr val="9DBEC3"/>
                </a:solidFill>
              </a:rPr>
              <a:t>, Membership Services Representative</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4063058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Certification Industry</a:t>
            </a:r>
          </a:p>
        </p:txBody>
      </p:sp>
      <p:sp>
        <p:nvSpPr>
          <p:cNvPr id="10" name="Content Placeholder 2"/>
          <p:cNvSpPr txBox="1">
            <a:spLocks/>
          </p:cNvSpPr>
          <p:nvPr/>
        </p:nvSpPr>
        <p:spPr>
          <a:xfrm>
            <a:off x="355601" y="116262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Institute of Credentialing Excellence (ICE) </a:t>
            </a:r>
          </a:p>
          <a:p>
            <a:pPr marL="800100" lvl="1" indent="-342900" algn="l">
              <a:buClr>
                <a:srgbClr val="9DBEC3"/>
              </a:buClr>
              <a:buFont typeface="Calibri" panose="020F0502020204030204" pitchFamily="34" charset="0"/>
              <a:buChar char="–"/>
              <a:defRPr/>
            </a:pPr>
            <a:r>
              <a:rPr lang="en-US" sz="2400" dirty="0">
                <a:solidFill>
                  <a:srgbClr val="9DBEC3"/>
                </a:solidFill>
              </a:rPr>
              <a:t>Professional membership association that provides education, networking, and other resources for organizations who work in and serve the credentialing industry. </a:t>
            </a:r>
          </a:p>
          <a:p>
            <a:pPr lvl="1" indent="-457200" algn="l">
              <a:spcBef>
                <a:spcPts val="1000"/>
              </a:spcBef>
              <a:buClr>
                <a:srgbClr val="9DBEC3"/>
              </a:buClr>
              <a:buFont typeface="Wingdings" panose="05000000000000000000" pitchFamily="2" charset="2"/>
              <a:buChar char="Ø"/>
              <a:defRPr/>
            </a:pPr>
            <a:r>
              <a:rPr lang="en-US" sz="2400" b="1" dirty="0">
                <a:solidFill>
                  <a:srgbClr val="D18822"/>
                </a:solidFill>
              </a:rPr>
              <a:t>National Commission for Certifying Agencies (NCCA) </a:t>
            </a:r>
          </a:p>
          <a:p>
            <a:pPr marL="800100" lvl="1" indent="-342900" algn="l">
              <a:buClr>
                <a:srgbClr val="9DBEC3"/>
              </a:buClr>
              <a:buFont typeface="Calibri" panose="020F0502020204030204" pitchFamily="34" charset="0"/>
              <a:buChar char="–"/>
              <a:defRPr/>
            </a:pPr>
            <a:r>
              <a:rPr lang="en-US" sz="2400" dirty="0">
                <a:solidFill>
                  <a:srgbClr val="9DBEC3"/>
                </a:solidFill>
              </a:rPr>
              <a:t>Created in 1987 by ICE to help ensure the health, welfare, and safety of the public through the accreditation of certification programs/organizations that assess professional competence. </a:t>
            </a:r>
          </a:p>
          <a:p>
            <a:pPr marL="1257300" lvl="2" indent="-342900" algn="l">
              <a:buClr>
                <a:srgbClr val="9DBEC3"/>
              </a:buClr>
              <a:buFont typeface="Calibri" panose="020F0502020204030204" pitchFamily="34" charset="0"/>
              <a:buChar char="–"/>
              <a:defRPr/>
            </a:pPr>
            <a:r>
              <a:rPr lang="en-US" sz="2000" dirty="0">
                <a:solidFill>
                  <a:srgbClr val="9DBEC3"/>
                </a:solidFill>
              </a:rPr>
              <a:t>Hospice and Palliative Credentialing Center </a:t>
            </a:r>
          </a:p>
          <a:p>
            <a:pPr marL="1257300" lvl="2" indent="-342900" algn="l">
              <a:buClr>
                <a:srgbClr val="9DBEC3"/>
              </a:buClr>
              <a:buFont typeface="Calibri" panose="020F0502020204030204" pitchFamily="34" charset="0"/>
              <a:buChar char="–"/>
              <a:defRPr/>
            </a:pPr>
            <a:r>
              <a:rPr lang="en-US" sz="2000" dirty="0">
                <a:solidFill>
                  <a:srgbClr val="9DBEC3"/>
                </a:solidFill>
              </a:rPr>
              <a:t>American Board of Wound Management (Wound physicians)</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673518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Certificate vs. Certification</a:t>
            </a:r>
          </a:p>
        </p:txBody>
      </p:sp>
      <p:sp>
        <p:nvSpPr>
          <p:cNvPr id="10" name="Content Placeholder 2"/>
          <p:cNvSpPr txBox="1">
            <a:spLocks/>
          </p:cNvSpPr>
          <p:nvPr/>
        </p:nvSpPr>
        <p:spPr>
          <a:xfrm>
            <a:off x="355601" y="116262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2100" b="1" dirty="0">
                <a:solidFill>
                  <a:srgbClr val="D18822"/>
                </a:solidFill>
              </a:rPr>
              <a:t>Certificate Program  </a:t>
            </a:r>
          </a:p>
          <a:p>
            <a:pPr marL="800100" lvl="1" indent="-342900" algn="l">
              <a:buClr>
                <a:srgbClr val="9DBEC3"/>
              </a:buClr>
              <a:buFont typeface="Calibri" panose="020F0502020204030204" pitchFamily="34" charset="0"/>
              <a:buChar char="–"/>
              <a:defRPr/>
            </a:pPr>
            <a:r>
              <a:rPr lang="en-US" sz="2100" dirty="0">
                <a:solidFill>
                  <a:srgbClr val="9DBEC3"/>
                </a:solidFill>
              </a:rPr>
              <a:t>A comprehensive training program on a topic for which participants receive a certificate after completion of the coursework and successful demonstration of attaining the course learning objectives. (Jacobs)</a:t>
            </a:r>
          </a:p>
          <a:p>
            <a:pPr marL="1257300" lvl="2" indent="-342900" algn="l">
              <a:buClr>
                <a:srgbClr val="9DBEC3"/>
              </a:buClr>
              <a:buFont typeface="Calibri" panose="020F0502020204030204" pitchFamily="34" charset="0"/>
              <a:buChar char="–"/>
              <a:defRPr/>
            </a:pPr>
            <a:r>
              <a:rPr lang="en-US" sz="2100" dirty="0">
                <a:solidFill>
                  <a:srgbClr val="9DBEC3"/>
                </a:solidFill>
              </a:rPr>
              <a:t>Examples: AAHPM Hospice Medical Directors Course </a:t>
            </a:r>
          </a:p>
          <a:p>
            <a:pPr lvl="1" indent="-457200" algn="l">
              <a:spcBef>
                <a:spcPts val="1000"/>
              </a:spcBef>
              <a:buClr>
                <a:srgbClr val="9DBEC3"/>
              </a:buClr>
              <a:buFont typeface="Wingdings" panose="05000000000000000000" pitchFamily="2" charset="2"/>
              <a:buChar char="Ø"/>
              <a:defRPr/>
            </a:pPr>
            <a:r>
              <a:rPr lang="en-US" sz="2100" b="1" dirty="0">
                <a:solidFill>
                  <a:srgbClr val="D18822"/>
                </a:solidFill>
              </a:rPr>
              <a:t>Knowledge-Based Certificate  </a:t>
            </a:r>
          </a:p>
          <a:p>
            <a:pPr marL="800100" lvl="1" indent="-342900" algn="l">
              <a:buClr>
                <a:srgbClr val="9DBEC3"/>
              </a:buClr>
              <a:buFont typeface="Calibri" panose="020F0502020204030204" pitchFamily="34" charset="0"/>
              <a:buChar char="–"/>
              <a:defRPr/>
            </a:pPr>
            <a:r>
              <a:rPr lang="en-US" sz="2100" dirty="0">
                <a:solidFill>
                  <a:srgbClr val="9DBEC3"/>
                </a:solidFill>
              </a:rPr>
              <a:t>A certificate of knowledge emphasizes a relatively narrow scope of specialized knowledge used in the performance of certain professional or occupational duties or tasks.  Generally, candidates must participate in assessments to obtain the credential and in many cases, also must meet eligibility requirements, such as relevant coursework and professional experience. (Knapp)</a:t>
            </a:r>
          </a:p>
          <a:p>
            <a:pPr marL="1257300" lvl="2" indent="-342900" algn="l">
              <a:buClr>
                <a:srgbClr val="9DBEC3"/>
              </a:buClr>
              <a:buFont typeface="Calibri" panose="020F0502020204030204" pitchFamily="34" charset="0"/>
              <a:buChar char="–"/>
              <a:defRPr/>
            </a:pPr>
            <a:r>
              <a:rPr lang="en-US" sz="2100" dirty="0">
                <a:solidFill>
                  <a:srgbClr val="9DBEC3"/>
                </a:solidFill>
              </a:rPr>
              <a:t>Examples: AMDA Certified Medical Director</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97910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Certificate vs. Certification Cont’d </a:t>
            </a:r>
          </a:p>
        </p:txBody>
      </p:sp>
      <p:sp>
        <p:nvSpPr>
          <p:cNvPr id="10" name="Content Placeholder 2"/>
          <p:cNvSpPr txBox="1">
            <a:spLocks/>
          </p:cNvSpPr>
          <p:nvPr/>
        </p:nvSpPr>
        <p:spPr>
          <a:xfrm>
            <a:off x="355601" y="1162629"/>
            <a:ext cx="8303845" cy="473525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Professional Certification Program  </a:t>
            </a:r>
          </a:p>
          <a:p>
            <a:pPr marL="800100" lvl="1" indent="-342900" algn="l">
              <a:buClr>
                <a:srgbClr val="9DBEC3"/>
              </a:buClr>
              <a:buFont typeface="Calibri" panose="020F0502020204030204" pitchFamily="34" charset="0"/>
              <a:buChar char="–"/>
              <a:defRPr/>
            </a:pPr>
            <a:r>
              <a:rPr lang="en-US" sz="2400" dirty="0">
                <a:solidFill>
                  <a:srgbClr val="9DBEC3"/>
                </a:solidFill>
              </a:rPr>
              <a:t>The voluntary process by which a nongovernmental entity grants a time-limited recognition to an individual after verifying that he/she has met predetermined and standardized criteria. (Jacobs)</a:t>
            </a:r>
          </a:p>
          <a:p>
            <a:pPr marL="1257300" lvl="2" indent="-342900" algn="l">
              <a:buClr>
                <a:srgbClr val="9DBEC3"/>
              </a:buClr>
              <a:buFont typeface="Calibri" panose="020F0502020204030204" pitchFamily="34" charset="0"/>
              <a:buChar char="–"/>
              <a:defRPr/>
            </a:pPr>
            <a:r>
              <a:rPr lang="en-US" sz="2400" dirty="0">
                <a:solidFill>
                  <a:srgbClr val="9DBEC3"/>
                </a:solidFill>
              </a:rPr>
              <a:t>Examples: Hospice and Palliative Credentialing Center; ABMS HPM Certification</a:t>
            </a:r>
          </a:p>
          <a:p>
            <a:pPr lvl="2" algn="l">
              <a:buClr>
                <a:srgbClr val="9DBEC3"/>
              </a:buClr>
              <a:defRPr/>
            </a:pPr>
            <a:endParaRPr lang="en-US" sz="2400" dirty="0">
              <a:solidFill>
                <a:srgbClr val="9DBEC3"/>
              </a:solidFill>
            </a:endParaRPr>
          </a:p>
          <a:p>
            <a:pPr marL="457200" indent="-457200" algn="l">
              <a:buClr>
                <a:srgbClr val="9DBEC3"/>
              </a:buClr>
              <a:buFont typeface="Wingdings" panose="05000000000000000000" pitchFamily="2" charset="2"/>
              <a:buChar char="Ø"/>
              <a:defRPr/>
            </a:pPr>
            <a:r>
              <a:rPr lang="en-US" b="1" dirty="0">
                <a:solidFill>
                  <a:srgbClr val="D18822"/>
                </a:solidFill>
              </a:rPr>
              <a:t>Based on Practice Analysis  </a:t>
            </a:r>
          </a:p>
          <a:p>
            <a:pPr marL="800100" lvl="1" indent="-342900" algn="l">
              <a:buClr>
                <a:srgbClr val="9DBEC3"/>
              </a:buClr>
              <a:buFont typeface="Calibri" panose="020F0502020204030204" pitchFamily="34" charset="0"/>
              <a:buChar char="–"/>
              <a:defRPr/>
            </a:pPr>
            <a:r>
              <a:rPr lang="en-US" sz="2400" dirty="0">
                <a:solidFill>
                  <a:srgbClr val="9DBEC3"/>
                </a:solidFill>
              </a:rPr>
              <a:t>2012 National survey of hospice physicians to verify job tasks, relevance and importance</a:t>
            </a:r>
          </a:p>
          <a:p>
            <a:pPr marL="800100" lvl="1" indent="-342900" algn="l">
              <a:buClr>
                <a:srgbClr val="9DBEC3"/>
              </a:buClr>
              <a:buFont typeface="Calibri" panose="020F0502020204030204" pitchFamily="34" charset="0"/>
              <a:buChar char="–"/>
              <a:defRPr/>
            </a:pPr>
            <a:r>
              <a:rPr lang="en-US" sz="2400" dirty="0">
                <a:solidFill>
                  <a:srgbClr val="9DBEC3"/>
                </a:solidFill>
              </a:rPr>
              <a:t>Update every 4-6 years</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3947766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2523112" cy="1325563"/>
          </a:xfrm>
        </p:spPr>
        <p:txBody>
          <a:bodyPr/>
          <a:lstStyle/>
          <a:p>
            <a:r>
              <a:rPr lang="en-US" dirty="0"/>
              <a:t>Who’s Who</a:t>
            </a:r>
          </a:p>
        </p:txBody>
      </p:sp>
      <p:pic>
        <p:nvPicPr>
          <p:cNvPr id="4" name="Picture 2" descr="Navigate to candidate home page."/>
          <p:cNvPicPr>
            <a:picLocks noChangeAspect="1" noChangeArrowheads="1"/>
          </p:cNvPicPr>
          <p:nvPr/>
        </p:nvPicPr>
        <p:blipFill rotWithShape="1">
          <a:blip r:embed="rId3">
            <a:extLst>
              <a:ext uri="{28A0092B-C50C-407E-A947-70E740481C1C}">
                <a14:useLocalDpi xmlns:a14="http://schemas.microsoft.com/office/drawing/2010/main" val="0"/>
              </a:ext>
            </a:extLst>
          </a:blip>
          <a:srcRect t="-9302" r="71061"/>
          <a:stretch/>
        </p:blipFill>
        <p:spPr bwMode="auto">
          <a:xfrm>
            <a:off x="5254987" y="606014"/>
            <a:ext cx="1143000" cy="843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42787" y="1313234"/>
            <a:ext cx="7858425" cy="4401964"/>
          </a:xfrm>
          <a:prstGeom prst="rect">
            <a:avLst/>
          </a:prstGeom>
        </p:spPr>
      </p:pic>
    </p:spTree>
    <p:extLst>
      <p:ext uri="{BB962C8B-B14F-4D97-AF65-F5344CB8AC3E}">
        <p14:creationId xmlns:p14="http://schemas.microsoft.com/office/powerpoint/2010/main" val="51897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rgbClr val="D18822"/>
                </a:solidFill>
                <a:latin typeface="+mn-lt"/>
              </a:rPr>
              <a:t>HMDCB </a:t>
            </a:r>
            <a:r>
              <a:rPr lang="en-US" sz="3600" dirty="0">
                <a:solidFill>
                  <a:srgbClr val="D18822"/>
                </a:solidFill>
                <a:latin typeface="+mn-lt"/>
              </a:rPr>
              <a:t>Mission</a:t>
            </a:r>
          </a:p>
        </p:txBody>
      </p:sp>
      <p:sp>
        <p:nvSpPr>
          <p:cNvPr id="10" name="Content Placeholder 2"/>
          <p:cNvSpPr txBox="1">
            <a:spLocks/>
          </p:cNvSpPr>
          <p:nvPr/>
        </p:nvSpPr>
        <p:spPr>
          <a:xfrm>
            <a:off x="355601" y="1270000"/>
            <a:ext cx="8322732" cy="35560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rgbClr val="9DBEC3"/>
              </a:buClr>
              <a:defRPr/>
            </a:pPr>
            <a:r>
              <a:rPr lang="en-US" sz="4000" i="1" dirty="0">
                <a:solidFill>
                  <a:srgbClr val="9DBEC3"/>
                </a:solidFill>
              </a:rPr>
              <a:t>HMDCB helps to relieve suffering and improve quality of life by promoting the excellence and professional competency of hospice physicians.</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981746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1565030" y="2447240"/>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D18822"/>
                </a:solidFill>
                <a:latin typeface="+mn-lt"/>
              </a:rPr>
              <a:t>Questions?</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endParaRPr lang="en-US" sz="22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470500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1103923" y="1047222"/>
            <a:ext cx="6807200" cy="19012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D18822"/>
                </a:solidFill>
                <a:latin typeface="+mn-lt"/>
              </a:rPr>
              <a:t>Financials </a:t>
            </a:r>
          </a:p>
          <a:p>
            <a:r>
              <a:rPr lang="en-US" sz="4800" dirty="0">
                <a:solidFill>
                  <a:srgbClr val="D18822"/>
                </a:solidFill>
                <a:latin typeface="+mn-lt"/>
              </a:rPr>
              <a:t>and the</a:t>
            </a:r>
          </a:p>
          <a:p>
            <a:r>
              <a:rPr lang="en-US" sz="4800" dirty="0">
                <a:solidFill>
                  <a:srgbClr val="D18822"/>
                </a:solidFill>
                <a:latin typeface="+mn-lt"/>
              </a:rPr>
              <a:t>Examination</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endParaRPr lang="en-US" sz="22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915030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Financial Responsibilities</a:t>
            </a:r>
          </a:p>
        </p:txBody>
      </p:sp>
      <p:sp>
        <p:nvSpPr>
          <p:cNvPr id="10" name="Content Placeholder 2"/>
          <p:cNvSpPr txBox="1">
            <a:spLocks/>
          </p:cNvSpPr>
          <p:nvPr/>
        </p:nvSpPr>
        <p:spPr>
          <a:xfrm>
            <a:off x="355601" y="116262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Duty of care </a:t>
            </a:r>
          </a:p>
          <a:p>
            <a:pPr marL="800100" lvl="1" indent="-342900" algn="l">
              <a:buClr>
                <a:srgbClr val="9DBEC3"/>
              </a:buClr>
              <a:buFont typeface="Calibri" panose="020F0502020204030204" pitchFamily="34" charset="0"/>
              <a:buChar char="–"/>
              <a:defRPr/>
            </a:pPr>
            <a:r>
              <a:rPr lang="en-US" sz="2400" dirty="0">
                <a:solidFill>
                  <a:srgbClr val="9DBEC3"/>
                </a:solidFill>
              </a:rPr>
              <a:t>Stewardship of financial assets and resources </a:t>
            </a:r>
          </a:p>
          <a:p>
            <a:pPr lvl="1" indent="-457200" algn="l">
              <a:spcBef>
                <a:spcPts val="1000"/>
              </a:spcBef>
              <a:buClr>
                <a:srgbClr val="9DBEC3"/>
              </a:buClr>
              <a:buFont typeface="Wingdings" panose="05000000000000000000" pitchFamily="2" charset="2"/>
              <a:buChar char="Ø"/>
              <a:defRPr/>
            </a:pPr>
            <a:r>
              <a:rPr lang="en-US" sz="2400" b="1" dirty="0">
                <a:solidFill>
                  <a:srgbClr val="D18822"/>
                </a:solidFill>
              </a:rPr>
              <a:t>Role of the Board </a:t>
            </a:r>
          </a:p>
          <a:p>
            <a:pPr marL="800100" lvl="1" indent="-342900" algn="l">
              <a:buClr>
                <a:srgbClr val="9DBEC3"/>
              </a:buClr>
              <a:buFont typeface="Calibri" panose="020F0502020204030204" pitchFamily="34" charset="0"/>
              <a:buChar char="–"/>
              <a:defRPr/>
            </a:pPr>
            <a:r>
              <a:rPr lang="en-US" sz="2400" dirty="0">
                <a:solidFill>
                  <a:srgbClr val="9DBEC3"/>
                </a:solidFill>
              </a:rPr>
              <a:t>Ensure effective organizational planning and adequate resources (structure, funds, time, volunteers, staff, technology, etc.)</a:t>
            </a:r>
            <a:endParaRPr lang="en-US" dirty="0">
              <a:solidFill>
                <a:srgbClr val="9DBEC3"/>
              </a:solidFill>
            </a:endParaRPr>
          </a:p>
          <a:p>
            <a:pPr marL="457200" indent="-457200" algn="l">
              <a:buClr>
                <a:srgbClr val="9DBEC3"/>
              </a:buClr>
              <a:buFont typeface="Wingdings" panose="05000000000000000000" pitchFamily="2" charset="2"/>
              <a:buChar char="Ø"/>
              <a:defRPr/>
            </a:pPr>
            <a:r>
              <a:rPr lang="en-US" b="1" dirty="0">
                <a:solidFill>
                  <a:srgbClr val="D18822"/>
                </a:solidFill>
              </a:rPr>
              <a:t>Developing organization</a:t>
            </a:r>
          </a:p>
          <a:p>
            <a:pPr marL="800100" lvl="1" indent="-342900" algn="l">
              <a:buClr>
                <a:srgbClr val="9DBEC3"/>
              </a:buClr>
              <a:buFont typeface="Calibri" panose="020F0502020204030204" pitchFamily="34" charset="0"/>
              <a:buChar char="–"/>
              <a:defRPr/>
            </a:pPr>
            <a:r>
              <a:rPr lang="en-US" sz="2400" dirty="0">
                <a:solidFill>
                  <a:srgbClr val="9DBEC3"/>
                </a:solidFill>
              </a:rPr>
              <a:t>Limited income</a:t>
            </a:r>
          </a:p>
          <a:p>
            <a:pPr marL="800100" lvl="1" indent="-342900" algn="l">
              <a:buClr>
                <a:srgbClr val="9DBEC3"/>
              </a:buClr>
              <a:buFont typeface="Calibri" panose="020F0502020204030204" pitchFamily="34" charset="0"/>
              <a:buChar char="–"/>
              <a:defRPr/>
            </a:pPr>
            <a:r>
              <a:rPr lang="en-US" sz="2400" dirty="0">
                <a:solidFill>
                  <a:srgbClr val="9DBEC3"/>
                </a:solidFill>
              </a:rPr>
              <a:t>Grant funding: AAHPM &amp; Kindred Hospice Foundation</a:t>
            </a:r>
          </a:p>
          <a:p>
            <a:pPr lvl="1" indent="-457200" algn="l">
              <a:spcBef>
                <a:spcPts val="1000"/>
              </a:spcBef>
              <a:buClr>
                <a:srgbClr val="9DBEC3"/>
              </a:buClr>
              <a:buFont typeface="Wingdings" panose="05000000000000000000" pitchFamily="2" charset="2"/>
              <a:buChar char="Ø"/>
              <a:defRPr/>
            </a:pPr>
            <a:r>
              <a:rPr lang="en-US" sz="2400" b="1" dirty="0">
                <a:solidFill>
                  <a:srgbClr val="D18822"/>
                </a:solidFill>
              </a:rPr>
              <a:t> Alternative Revenue Sources</a:t>
            </a:r>
          </a:p>
          <a:p>
            <a:pPr marL="0" lvl="1" algn="l">
              <a:spcBef>
                <a:spcPts val="1000"/>
              </a:spcBef>
              <a:buClr>
                <a:srgbClr val="9DBEC3"/>
              </a:buClr>
              <a:defRPr/>
            </a:pPr>
            <a:endParaRPr lang="en-US" b="1" dirty="0">
              <a:solidFill>
                <a:srgbClr val="D18822"/>
              </a:solidFill>
            </a:endParaRPr>
          </a:p>
          <a:p>
            <a:pPr marL="0" lvl="1" algn="l">
              <a:spcBef>
                <a:spcPts val="1000"/>
              </a:spcBef>
              <a:buClr>
                <a:srgbClr val="9DBEC3"/>
              </a:buClr>
              <a:defRPr/>
            </a:pPr>
            <a:r>
              <a:rPr lang="en-US" sz="1800" dirty="0">
                <a:solidFill>
                  <a:srgbClr val="9DBEC3"/>
                </a:solidFill>
              </a:rPr>
              <a:t>*Source: American Society of Association Executives, 2009</a:t>
            </a:r>
          </a:p>
          <a:p>
            <a:pPr marL="0" lvl="1" algn="l">
              <a:spcBef>
                <a:spcPts val="1000"/>
              </a:spcBef>
              <a:buClr>
                <a:srgbClr val="9DBEC3"/>
              </a:buClr>
              <a:defRPr/>
            </a:pPr>
            <a:r>
              <a:rPr lang="en-US" sz="2400" b="1" dirty="0">
                <a:solidFill>
                  <a:srgbClr val="D18822"/>
                </a:solidFill>
              </a:rPr>
              <a:t> </a:t>
            </a:r>
            <a:endParaRPr lang="en-US" sz="24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344250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Allocation by Cost Center</a:t>
            </a:r>
          </a:p>
        </p:txBody>
      </p:sp>
      <p:sp>
        <p:nvSpPr>
          <p:cNvPr id="10" name="Content Placeholder 2"/>
          <p:cNvSpPr txBox="1">
            <a:spLocks/>
          </p:cNvSpPr>
          <p:nvPr/>
        </p:nvSpPr>
        <p:spPr>
          <a:xfrm>
            <a:off x="355601" y="1162629"/>
            <a:ext cx="8303845" cy="3743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rgbClr val="9DBEC3"/>
              </a:buClr>
              <a:defRPr/>
            </a:pPr>
            <a:r>
              <a:rPr lang="en-US" b="1" dirty="0">
                <a:solidFill>
                  <a:srgbClr val="D18822"/>
                </a:solidFill>
              </a:rPr>
              <a:t>Operating Budget Expense – $364,123</a:t>
            </a:r>
            <a:endParaRPr lang="en-US" b="1" dirty="0">
              <a:solidFill>
                <a:srgbClr val="FF0000"/>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graphicFrame>
        <p:nvGraphicFramePr>
          <p:cNvPr id="11" name="Chart 10"/>
          <p:cNvGraphicFramePr/>
          <p:nvPr>
            <p:extLst>
              <p:ext uri="{D42A27DB-BD31-4B8C-83A1-F6EECF244321}">
                <p14:modId xmlns:p14="http://schemas.microsoft.com/office/powerpoint/2010/main" val="495431187"/>
              </p:ext>
            </p:extLst>
          </p:nvPr>
        </p:nvGraphicFramePr>
        <p:xfrm>
          <a:off x="1290536" y="1652378"/>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82346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FY12-18 Grant Funding</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graphicFrame>
        <p:nvGraphicFramePr>
          <p:cNvPr id="12" name="Content Placeholder 3"/>
          <p:cNvGraphicFramePr>
            <a:graphicFrameLocks/>
          </p:cNvGraphicFramePr>
          <p:nvPr>
            <p:extLst>
              <p:ext uri="{D42A27DB-BD31-4B8C-83A1-F6EECF244321}">
                <p14:modId xmlns:p14="http://schemas.microsoft.com/office/powerpoint/2010/main" val="137835383"/>
              </p:ext>
            </p:extLst>
          </p:nvPr>
        </p:nvGraphicFramePr>
        <p:xfrm>
          <a:off x="773723" y="1582690"/>
          <a:ext cx="746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6814284" y="4397246"/>
            <a:ext cx="1769972" cy="1015663"/>
          </a:xfrm>
          <a:prstGeom prst="rect">
            <a:avLst/>
          </a:prstGeom>
        </p:spPr>
        <p:txBody>
          <a:bodyPr wrap="none">
            <a:spAutoFit/>
          </a:bodyPr>
          <a:lstStyle/>
          <a:p>
            <a:pPr algn="ctr"/>
            <a:r>
              <a:rPr lang="en-US" sz="2000" b="1" dirty="0">
                <a:solidFill>
                  <a:srgbClr val="D18822"/>
                </a:solidFill>
              </a:rPr>
              <a:t>2019 Grant </a:t>
            </a:r>
            <a:br>
              <a:rPr lang="en-US" sz="2000" b="1" dirty="0">
                <a:solidFill>
                  <a:srgbClr val="D18822"/>
                </a:solidFill>
              </a:rPr>
            </a:br>
            <a:r>
              <a:rPr lang="en-US" sz="2000" b="1" dirty="0">
                <a:solidFill>
                  <a:srgbClr val="D18822"/>
                </a:solidFill>
              </a:rPr>
              <a:t>Discussion at </a:t>
            </a:r>
            <a:br>
              <a:rPr lang="en-US" sz="2000" b="1" dirty="0">
                <a:solidFill>
                  <a:srgbClr val="D18822"/>
                </a:solidFill>
              </a:rPr>
            </a:br>
            <a:r>
              <a:rPr lang="en-US" sz="2000" b="1" dirty="0">
                <a:solidFill>
                  <a:srgbClr val="D18822"/>
                </a:solidFill>
              </a:rPr>
              <a:t>Board Meeting</a:t>
            </a:r>
          </a:p>
        </p:txBody>
      </p:sp>
    </p:spTree>
    <p:extLst>
      <p:ext uri="{BB962C8B-B14F-4D97-AF65-F5344CB8AC3E}">
        <p14:creationId xmlns:p14="http://schemas.microsoft.com/office/powerpoint/2010/main" val="72761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Financial Statements </a:t>
            </a:r>
          </a:p>
        </p:txBody>
      </p:sp>
      <p:sp>
        <p:nvSpPr>
          <p:cNvPr id="10" name="Content Placeholder 2"/>
          <p:cNvSpPr txBox="1">
            <a:spLocks/>
          </p:cNvSpPr>
          <p:nvPr/>
        </p:nvSpPr>
        <p:spPr>
          <a:xfrm>
            <a:off x="355601" y="1269999"/>
            <a:ext cx="8303845" cy="5033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9DBEC3"/>
                </a:solidFill>
              </a:rPr>
              <a:t>Twelve Month Financial Summary </a:t>
            </a:r>
            <a:br>
              <a:rPr lang="en-US" b="1" dirty="0">
                <a:solidFill>
                  <a:srgbClr val="9DBEC3"/>
                </a:solidFill>
              </a:rPr>
            </a:br>
            <a:r>
              <a:rPr lang="en-US" b="1" dirty="0">
                <a:solidFill>
                  <a:srgbClr val="9DBEC3"/>
                </a:solidFill>
              </a:rPr>
              <a:t>(total year profit and loss results)</a:t>
            </a:r>
          </a:p>
          <a:p>
            <a:pPr marL="457200" indent="-457200" algn="l">
              <a:buClr>
                <a:srgbClr val="9DBEC3"/>
              </a:buClr>
              <a:buFont typeface="Wingdings" panose="05000000000000000000" pitchFamily="2" charset="2"/>
              <a:buChar char="Ø"/>
              <a:defRPr/>
            </a:pPr>
            <a:r>
              <a:rPr lang="en-US" b="1" dirty="0">
                <a:solidFill>
                  <a:srgbClr val="9DBEC3"/>
                </a:solidFill>
              </a:rPr>
              <a:t>Year to Date Trends </a:t>
            </a:r>
            <a:br>
              <a:rPr lang="en-US" b="1" dirty="0">
                <a:solidFill>
                  <a:srgbClr val="9DBEC3"/>
                </a:solidFill>
              </a:rPr>
            </a:br>
            <a:r>
              <a:rPr lang="en-US" b="1" dirty="0">
                <a:solidFill>
                  <a:srgbClr val="9DBEC3"/>
                </a:solidFill>
              </a:rPr>
              <a:t>(year to date profit and loss results)</a:t>
            </a:r>
          </a:p>
          <a:p>
            <a:pPr marL="457200" indent="-457200" algn="l">
              <a:buClr>
                <a:srgbClr val="9DBEC3"/>
              </a:buClr>
              <a:buFont typeface="Wingdings" panose="05000000000000000000" pitchFamily="2" charset="2"/>
              <a:buChar char="Ø"/>
              <a:defRPr/>
            </a:pPr>
            <a:r>
              <a:rPr lang="en-US" b="1" dirty="0">
                <a:solidFill>
                  <a:srgbClr val="9DBEC3"/>
                </a:solidFill>
              </a:rPr>
              <a:t>Twelve Month Program Summary</a:t>
            </a:r>
            <a:br>
              <a:rPr lang="en-US" b="1" dirty="0">
                <a:solidFill>
                  <a:srgbClr val="9DBEC3"/>
                </a:solidFill>
              </a:rPr>
            </a:br>
            <a:r>
              <a:rPr lang="en-US" b="1" dirty="0">
                <a:solidFill>
                  <a:srgbClr val="9DBEC3"/>
                </a:solidFill>
              </a:rPr>
              <a:t>(divided by program)</a:t>
            </a:r>
          </a:p>
          <a:p>
            <a:pPr marL="457200" indent="-457200" algn="l">
              <a:buClr>
                <a:srgbClr val="9DBEC3"/>
              </a:buClr>
              <a:buFont typeface="Wingdings" panose="05000000000000000000" pitchFamily="2" charset="2"/>
              <a:buChar char="Ø"/>
              <a:defRPr/>
            </a:pPr>
            <a:r>
              <a:rPr lang="en-US" b="1" dirty="0">
                <a:solidFill>
                  <a:srgbClr val="9DBEC3"/>
                </a:solidFill>
              </a:rPr>
              <a:t>Balance Sheet</a:t>
            </a:r>
          </a:p>
          <a:p>
            <a:pPr marL="457200" indent="-457200" algn="l">
              <a:buClr>
                <a:srgbClr val="9DBEC3"/>
              </a:buClr>
              <a:buFont typeface="Wingdings" panose="05000000000000000000" pitchFamily="2" charset="2"/>
              <a:buChar char="Ø"/>
              <a:defRPr/>
            </a:pPr>
            <a:r>
              <a:rPr lang="en-US" b="1" dirty="0">
                <a:solidFill>
                  <a:srgbClr val="9DBEC3"/>
                </a:solidFill>
              </a:rPr>
              <a:t>Forecast</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3621814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Insurance and Legal Counsel</a:t>
            </a:r>
          </a:p>
        </p:txBody>
      </p:sp>
      <p:sp>
        <p:nvSpPr>
          <p:cNvPr id="10" name="Content Placeholder 2"/>
          <p:cNvSpPr txBox="1">
            <a:spLocks/>
          </p:cNvSpPr>
          <p:nvPr/>
        </p:nvSpPr>
        <p:spPr>
          <a:xfrm>
            <a:off x="355601" y="1162629"/>
            <a:ext cx="8303845" cy="50374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General Liability</a:t>
            </a:r>
          </a:p>
          <a:p>
            <a:pPr marL="800100" lvl="1" indent="-342900" algn="l">
              <a:buClr>
                <a:srgbClr val="9DBEC3"/>
              </a:buClr>
              <a:buFont typeface="Calibri" panose="020F0502020204030204" pitchFamily="34" charset="0"/>
              <a:buChar char="–"/>
              <a:defRPr/>
            </a:pPr>
            <a:r>
              <a:rPr lang="en-US" sz="2400" dirty="0">
                <a:solidFill>
                  <a:srgbClr val="9DBEC3"/>
                </a:solidFill>
              </a:rPr>
              <a:t>Covers theft, “slip &amp; falls”, other activities that can occur in association's environment</a:t>
            </a:r>
          </a:p>
          <a:p>
            <a:pPr lvl="1" indent="-457200" algn="l">
              <a:spcBef>
                <a:spcPts val="1000"/>
              </a:spcBef>
              <a:buClr>
                <a:srgbClr val="9DBEC3"/>
              </a:buClr>
              <a:buFont typeface="Wingdings" panose="05000000000000000000" pitchFamily="2" charset="2"/>
              <a:buChar char="Ø"/>
              <a:defRPr/>
            </a:pPr>
            <a:r>
              <a:rPr lang="en-US" sz="2400" b="1" dirty="0">
                <a:solidFill>
                  <a:srgbClr val="D18822"/>
                </a:solidFill>
              </a:rPr>
              <a:t>Directors and Officer’s Liability (D&amp;O)</a:t>
            </a:r>
          </a:p>
          <a:p>
            <a:pPr marL="800100" lvl="1" indent="-342900" algn="l">
              <a:buClr>
                <a:srgbClr val="9DBEC3"/>
              </a:buClr>
              <a:buFont typeface="Calibri" panose="020F0502020204030204" pitchFamily="34" charset="0"/>
              <a:buChar char="–"/>
              <a:defRPr/>
            </a:pPr>
            <a:r>
              <a:rPr lang="en-US" sz="2400" dirty="0">
                <a:solidFill>
                  <a:srgbClr val="9DBEC3"/>
                </a:solidFill>
              </a:rPr>
              <a:t>Provides defense and indemnification for individual volunteers if board is implicated in legal suit while acting on behalf of HMDCB</a:t>
            </a:r>
          </a:p>
          <a:p>
            <a:pPr marL="457200" indent="-457200" algn="l">
              <a:buClr>
                <a:srgbClr val="9DBEC3"/>
              </a:buClr>
              <a:buFont typeface="Wingdings" panose="05000000000000000000" pitchFamily="2" charset="2"/>
              <a:buChar char="Ø"/>
              <a:defRPr/>
            </a:pPr>
            <a:r>
              <a:rPr lang="en-US" b="1" dirty="0">
                <a:solidFill>
                  <a:srgbClr val="D18822"/>
                </a:solidFill>
              </a:rPr>
              <a:t>Errors &amp; Omissions (E&amp;O)</a:t>
            </a:r>
          </a:p>
          <a:p>
            <a:pPr marL="800100" lvl="1" indent="-342900" algn="l">
              <a:buClr>
                <a:srgbClr val="9DBEC3"/>
              </a:buClr>
              <a:buFont typeface="Calibri" panose="020F0502020204030204" pitchFamily="34" charset="0"/>
              <a:buChar char="–"/>
              <a:defRPr/>
            </a:pPr>
            <a:r>
              <a:rPr lang="en-US" sz="2400" dirty="0">
                <a:solidFill>
                  <a:srgbClr val="9DBEC3"/>
                </a:solidFill>
              </a:rPr>
              <a:t>To protect the organization against litigation of third parties for claims of negligence by the </a:t>
            </a:r>
            <a:r>
              <a:rPr lang="en-US" sz="2400" dirty="0" err="1">
                <a:solidFill>
                  <a:srgbClr val="9DBEC3"/>
                </a:solidFill>
              </a:rPr>
              <a:t>certificant</a:t>
            </a:r>
            <a:endParaRPr lang="en-US" sz="2400" dirty="0">
              <a:solidFill>
                <a:srgbClr val="9DBEC3"/>
              </a:solidFill>
            </a:endParaRPr>
          </a:p>
          <a:p>
            <a:pPr marL="457200" indent="-457200" algn="l">
              <a:buClr>
                <a:srgbClr val="9DBEC3"/>
              </a:buClr>
              <a:buFont typeface="Wingdings" panose="05000000000000000000" pitchFamily="2" charset="2"/>
              <a:buChar char="Ø"/>
              <a:defRPr/>
            </a:pPr>
            <a:r>
              <a:rPr lang="en-US" b="1" dirty="0">
                <a:solidFill>
                  <a:srgbClr val="D18822"/>
                </a:solidFill>
              </a:rPr>
              <a:t>HMDCB Board’s Legal Counsel</a:t>
            </a:r>
          </a:p>
          <a:p>
            <a:pPr marL="800100" lvl="1" indent="-342900" algn="l">
              <a:buClr>
                <a:srgbClr val="9DBEC3"/>
              </a:buClr>
              <a:buFont typeface="Calibri" panose="020F0502020204030204" pitchFamily="34" charset="0"/>
              <a:buChar char="–"/>
              <a:defRPr/>
            </a:pPr>
            <a:r>
              <a:rPr lang="en-US" sz="2400" dirty="0">
                <a:solidFill>
                  <a:srgbClr val="9DBEC3"/>
                </a:solidFill>
              </a:rPr>
              <a:t>Paula </a:t>
            </a:r>
            <a:r>
              <a:rPr lang="en-US" sz="2400" dirty="0" err="1">
                <a:solidFill>
                  <a:srgbClr val="9DBEC3"/>
                </a:solidFill>
              </a:rPr>
              <a:t>Goedert</a:t>
            </a:r>
            <a:r>
              <a:rPr lang="en-US" sz="2400" dirty="0">
                <a:solidFill>
                  <a:srgbClr val="9DBEC3"/>
                </a:solidFill>
              </a:rPr>
              <a:t>, Barnes &amp; Thornburg LLP</a:t>
            </a:r>
          </a:p>
          <a:p>
            <a:pPr marL="800100" lvl="1" indent="-342900" algn="l">
              <a:buClr>
                <a:srgbClr val="9DBEC3"/>
              </a:buClr>
              <a:buFont typeface="Calibri" panose="020F0502020204030204" pitchFamily="34" charset="0"/>
              <a:buChar char="–"/>
              <a:defRPr/>
            </a:pPr>
            <a:endParaRPr lang="en-US" sz="24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4219925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Exam Committee Charge</a:t>
            </a:r>
          </a:p>
        </p:txBody>
      </p:sp>
      <p:sp>
        <p:nvSpPr>
          <p:cNvPr id="10" name="Content Placeholder 2"/>
          <p:cNvSpPr txBox="1">
            <a:spLocks/>
          </p:cNvSpPr>
          <p:nvPr/>
        </p:nvSpPr>
        <p:spPr>
          <a:xfrm>
            <a:off x="355601" y="1269999"/>
            <a:ext cx="8303845" cy="5033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rgbClr val="9DBEC3"/>
              </a:buClr>
              <a:defRPr/>
            </a:pPr>
            <a:r>
              <a:rPr lang="en-US" b="1" dirty="0">
                <a:solidFill>
                  <a:srgbClr val="D18822"/>
                </a:solidFill>
              </a:rPr>
              <a:t>To oversee the construction of the </a:t>
            </a:r>
            <a:br>
              <a:rPr lang="en-US" b="1" dirty="0">
                <a:solidFill>
                  <a:srgbClr val="D18822"/>
                </a:solidFill>
              </a:rPr>
            </a:br>
            <a:r>
              <a:rPr lang="en-US" b="1" dirty="0">
                <a:solidFill>
                  <a:srgbClr val="D18822"/>
                </a:solidFill>
              </a:rPr>
              <a:t>examination form by:</a:t>
            </a:r>
          </a:p>
          <a:p>
            <a:pPr marL="457200" indent="-457200" algn="l">
              <a:buClr>
                <a:srgbClr val="9DBEC3"/>
              </a:buClr>
              <a:buFont typeface="Wingdings" panose="05000000000000000000" pitchFamily="2" charset="2"/>
              <a:buChar char="Ø"/>
              <a:defRPr/>
            </a:pPr>
            <a:r>
              <a:rPr lang="en-US" b="1" dirty="0">
                <a:solidFill>
                  <a:srgbClr val="9DBEC3"/>
                </a:solidFill>
              </a:rPr>
              <a:t>ensuring that items included are in an appropriate distribution according to the content blueprint</a:t>
            </a:r>
          </a:p>
          <a:p>
            <a:pPr marL="457200" indent="-457200" algn="l">
              <a:buClr>
                <a:srgbClr val="9DBEC3"/>
              </a:buClr>
              <a:buFont typeface="Wingdings" panose="05000000000000000000" pitchFamily="2" charset="2"/>
              <a:buChar char="Ø"/>
              <a:defRPr/>
            </a:pPr>
            <a:r>
              <a:rPr lang="en-US" b="1" dirty="0">
                <a:solidFill>
                  <a:srgbClr val="9DBEC3"/>
                </a:solidFill>
              </a:rPr>
              <a:t>reviewing all test items written during the Item Writing meeting for accuracy and relevance </a:t>
            </a:r>
          </a:p>
          <a:p>
            <a:pPr marL="457200" indent="-457200" algn="l">
              <a:buClr>
                <a:srgbClr val="9DBEC3"/>
              </a:buClr>
              <a:buFont typeface="Wingdings" panose="05000000000000000000" pitchFamily="2" charset="2"/>
              <a:buChar char="Ø"/>
              <a:defRPr/>
            </a:pPr>
            <a:r>
              <a:rPr lang="en-US" b="1" dirty="0">
                <a:solidFill>
                  <a:srgbClr val="9DBEC3"/>
                </a:solidFill>
              </a:rPr>
              <a:t>categorizing questions within the content domains</a:t>
            </a:r>
          </a:p>
          <a:p>
            <a:pPr marL="457200" indent="-457200" algn="l">
              <a:buClr>
                <a:srgbClr val="9DBEC3"/>
              </a:buClr>
              <a:buFont typeface="Wingdings" panose="05000000000000000000" pitchFamily="2" charset="2"/>
              <a:buChar char="Ø"/>
              <a:defRPr/>
            </a:pPr>
            <a:r>
              <a:rPr lang="en-US" b="1" dirty="0">
                <a:solidFill>
                  <a:srgbClr val="9DBEC3"/>
                </a:solidFill>
              </a:rPr>
              <a:t>reviewing the psychometrics of test items and examinations</a:t>
            </a:r>
          </a:p>
          <a:p>
            <a:pPr marL="457200" indent="-457200" algn="l">
              <a:buClr>
                <a:srgbClr val="9DBEC3"/>
              </a:buClr>
              <a:buFont typeface="Wingdings" panose="05000000000000000000" pitchFamily="2" charset="2"/>
              <a:buChar char="Ø"/>
              <a:defRPr/>
            </a:pPr>
            <a:r>
              <a:rPr lang="en-US" b="1" dirty="0">
                <a:solidFill>
                  <a:srgbClr val="9DBEC3"/>
                </a:solidFill>
              </a:rPr>
              <a:t>determining the passing score</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1911271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Examination Form Evolution</a:t>
            </a:r>
          </a:p>
        </p:txBody>
      </p:sp>
      <p:sp>
        <p:nvSpPr>
          <p:cNvPr id="10" name="Content Placeholder 2"/>
          <p:cNvSpPr txBox="1">
            <a:spLocks/>
          </p:cNvSpPr>
          <p:nvPr/>
        </p:nvSpPr>
        <p:spPr>
          <a:xfrm>
            <a:off x="355601" y="116262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Testing Partner - PSI</a:t>
            </a:r>
          </a:p>
          <a:p>
            <a:pPr marL="457200" indent="-457200" algn="l">
              <a:buClr>
                <a:srgbClr val="9DBEC3"/>
              </a:buClr>
              <a:buFont typeface="Wingdings" panose="05000000000000000000" pitchFamily="2" charset="2"/>
              <a:buChar char="Ø"/>
              <a:defRPr/>
            </a:pPr>
            <a:r>
              <a:rPr lang="en-US" b="1" dirty="0">
                <a:solidFill>
                  <a:srgbClr val="D18822"/>
                </a:solidFill>
              </a:rPr>
              <a:t>Security and Fairness</a:t>
            </a:r>
          </a:p>
          <a:p>
            <a:pPr marL="457200" indent="-457200" algn="l">
              <a:buClr>
                <a:srgbClr val="9DBEC3"/>
              </a:buClr>
              <a:buFont typeface="Wingdings" panose="05000000000000000000" pitchFamily="2" charset="2"/>
              <a:buChar char="Ø"/>
              <a:defRPr/>
            </a:pPr>
            <a:r>
              <a:rPr lang="en-US" b="1" dirty="0">
                <a:solidFill>
                  <a:srgbClr val="D18822"/>
                </a:solidFill>
              </a:rPr>
              <a:t>Best Practice – 1/3 Rule</a:t>
            </a:r>
          </a:p>
          <a:p>
            <a:pPr marL="457200" indent="-457200" algn="l">
              <a:buClr>
                <a:srgbClr val="9DBEC3"/>
              </a:buClr>
              <a:buFont typeface="Wingdings" panose="05000000000000000000" pitchFamily="2" charset="2"/>
              <a:buChar char="Ø"/>
              <a:defRPr/>
            </a:pPr>
            <a:r>
              <a:rPr lang="en-US" b="1" dirty="0">
                <a:solidFill>
                  <a:srgbClr val="D18822"/>
                </a:solidFill>
              </a:rPr>
              <a:t>In 2018, new and previous exam items</a:t>
            </a:r>
          </a:p>
          <a:p>
            <a:pPr marL="457200" indent="-457200" algn="l">
              <a:buClr>
                <a:srgbClr val="9DBEC3"/>
              </a:buClr>
              <a:buFont typeface="Wingdings" panose="05000000000000000000" pitchFamily="2" charset="2"/>
              <a:buChar char="Ø"/>
              <a:defRPr/>
            </a:pPr>
            <a:r>
              <a:rPr lang="en-US" b="1" dirty="0">
                <a:solidFill>
                  <a:srgbClr val="D18822"/>
                </a:solidFill>
              </a:rPr>
              <a:t>Goal to continue to build item bank</a:t>
            </a:r>
          </a:p>
          <a:p>
            <a:pPr marL="457200" indent="-457200" algn="l">
              <a:buClr>
                <a:srgbClr val="9DBEC3"/>
              </a:buClr>
              <a:buFont typeface="Wingdings" panose="05000000000000000000" pitchFamily="2" charset="2"/>
              <a:buChar char="Ø"/>
              <a:defRPr/>
            </a:pPr>
            <a:r>
              <a:rPr lang="en-US" b="1" dirty="0">
                <a:solidFill>
                  <a:srgbClr val="D18822"/>
                </a:solidFill>
              </a:rPr>
              <a:t>Year-round effort</a:t>
            </a:r>
          </a:p>
          <a:p>
            <a:pPr marL="800100" lvl="1" indent="-342900" algn="l">
              <a:buClr>
                <a:srgbClr val="9DBEC3"/>
              </a:buClr>
              <a:buFont typeface="Calibri" panose="020F0502020204030204" pitchFamily="34" charset="0"/>
              <a:buChar char="–"/>
              <a:defRPr/>
            </a:pPr>
            <a:r>
              <a:rPr lang="en-US" sz="2400" dirty="0">
                <a:solidFill>
                  <a:srgbClr val="9DBEC3"/>
                </a:solidFill>
              </a:rPr>
              <a:t>Item writing in summer, item review in fall, exam form development in winter, administration in spring</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94692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err="1"/>
              <a:t>Certificants</a:t>
            </a:r>
            <a:r>
              <a:rPr lang="en-US" dirty="0"/>
              <a:t> – 948!</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1494883"/>
            <a:ext cx="6021421" cy="413824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5717" y="2773702"/>
            <a:ext cx="956167" cy="1580603"/>
          </a:xfrm>
          <a:prstGeom prst="rect">
            <a:avLst/>
          </a:prstGeom>
        </p:spPr>
      </p:pic>
    </p:spTree>
    <p:extLst>
      <p:ext uri="{BB962C8B-B14F-4D97-AF65-F5344CB8AC3E}">
        <p14:creationId xmlns:p14="http://schemas.microsoft.com/office/powerpoint/2010/main" val="1817092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41" y="176677"/>
            <a:ext cx="7886700" cy="1325563"/>
          </a:xfrm>
        </p:spPr>
        <p:txBody>
          <a:bodyPr>
            <a:normAutofit/>
          </a:bodyPr>
          <a:lstStyle/>
          <a:p>
            <a:r>
              <a:rPr lang="en-US" b="0" dirty="0">
                <a:latin typeface="+mn-lt"/>
              </a:rPr>
              <a:t>Strategic</a:t>
            </a:r>
            <a:r>
              <a:rPr lang="en-US" dirty="0">
                <a:latin typeface="+mn-lt"/>
              </a:rPr>
              <a:t> </a:t>
            </a:r>
            <a:r>
              <a:rPr lang="en-US" b="0" dirty="0">
                <a:latin typeface="+mn-lt"/>
              </a:rPr>
              <a:t>Goal</a:t>
            </a:r>
          </a:p>
        </p:txBody>
      </p:sp>
      <p:sp>
        <p:nvSpPr>
          <p:cNvPr id="3" name="Content Placeholder 2"/>
          <p:cNvSpPr>
            <a:spLocks noGrp="1"/>
          </p:cNvSpPr>
          <p:nvPr>
            <p:ph idx="1"/>
          </p:nvPr>
        </p:nvSpPr>
        <p:spPr>
          <a:xfrm>
            <a:off x="539441" y="1245762"/>
            <a:ext cx="7886700" cy="4351338"/>
          </a:xfrm>
        </p:spPr>
        <p:txBody>
          <a:bodyPr>
            <a:normAutofit/>
          </a:bodyPr>
          <a:lstStyle/>
          <a:p>
            <a:pPr marL="457200" indent="-457200">
              <a:buFont typeface="Wingdings" panose="05000000000000000000" pitchFamily="2" charset="2"/>
              <a:buChar char="Ø"/>
            </a:pPr>
            <a:r>
              <a:rPr lang="en-US" sz="2600" dirty="0"/>
              <a:t>To achieve HMDCB’s mission by becoming the nationally recognized certification program for hospice physicians as indicated by:</a:t>
            </a:r>
          </a:p>
          <a:p>
            <a:pPr marL="803275" lvl="1" indent="-346075">
              <a:buClr>
                <a:srgbClr val="9DBEC3"/>
              </a:buClr>
              <a:buFont typeface="Calibri" panose="020F0502020204030204" pitchFamily="34" charset="0"/>
              <a:buChar char="–"/>
            </a:pPr>
            <a:r>
              <a:rPr lang="en-US" sz="2400" dirty="0">
                <a:solidFill>
                  <a:srgbClr val="9DBEC3"/>
                </a:solidFill>
              </a:rPr>
              <a:t>Having the value of certification recognized within the hospice industry</a:t>
            </a:r>
          </a:p>
          <a:p>
            <a:pPr marL="803275" lvl="1" indent="-346075">
              <a:buClr>
                <a:srgbClr val="9DBEC3"/>
              </a:buClr>
              <a:buFont typeface="Calibri" panose="020F0502020204030204" pitchFamily="34" charset="0"/>
              <a:buChar char="–"/>
            </a:pPr>
            <a:r>
              <a:rPr lang="en-US" sz="2400" dirty="0">
                <a:solidFill>
                  <a:srgbClr val="9DBEC3"/>
                </a:solidFill>
              </a:rPr>
              <a:t>Having significant number of candidates: initial and recertification</a:t>
            </a:r>
          </a:p>
          <a:p>
            <a:pPr marL="803275" lvl="1" indent="-346075">
              <a:buClr>
                <a:srgbClr val="9DBEC3"/>
              </a:buClr>
              <a:buFont typeface="Calibri" panose="020F0502020204030204" pitchFamily="34" charset="0"/>
              <a:buChar char="–"/>
            </a:pPr>
            <a:r>
              <a:rPr lang="en-US" sz="2400" dirty="0">
                <a:solidFill>
                  <a:srgbClr val="9DBEC3"/>
                </a:solidFill>
              </a:rPr>
              <a:t>Achieving accreditation from NCCA</a:t>
            </a:r>
          </a:p>
          <a:p>
            <a:pPr marL="803275" lvl="1" indent="-346075">
              <a:buClr>
                <a:srgbClr val="9DBEC3"/>
              </a:buClr>
              <a:buFont typeface="Calibri" panose="020F0502020204030204" pitchFamily="34" charset="0"/>
              <a:buChar char="–"/>
            </a:pPr>
            <a:r>
              <a:rPr lang="en-US" sz="2400" dirty="0">
                <a:solidFill>
                  <a:srgbClr val="9DBEC3"/>
                </a:solidFill>
              </a:rPr>
              <a:t>Meeting financial goals</a:t>
            </a:r>
          </a:p>
          <a:p>
            <a:endParaRPr lang="en-US" dirty="0"/>
          </a:p>
        </p:txBody>
      </p:sp>
    </p:spTree>
    <p:extLst>
      <p:ext uri="{BB962C8B-B14F-4D97-AF65-F5344CB8AC3E}">
        <p14:creationId xmlns:p14="http://schemas.microsoft.com/office/powerpoint/2010/main" val="3299094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Candidate Demographics</a:t>
            </a:r>
          </a:p>
        </p:txBody>
      </p:sp>
      <p:sp>
        <p:nvSpPr>
          <p:cNvPr id="10" name="Content Placeholder 2"/>
          <p:cNvSpPr txBox="1">
            <a:spLocks/>
          </p:cNvSpPr>
          <p:nvPr/>
        </p:nvSpPr>
        <p:spPr>
          <a:xfrm>
            <a:off x="355601" y="1269999"/>
            <a:ext cx="8303845" cy="5033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Hospice Average Daily Census</a:t>
            </a:r>
          </a:p>
          <a:p>
            <a:pPr marL="800100" lvl="1" indent="-342900" algn="l">
              <a:buClr>
                <a:srgbClr val="9DBEC3"/>
              </a:buClr>
              <a:buFont typeface="Calibri" panose="020F0502020204030204" pitchFamily="34" charset="0"/>
              <a:buChar char="–"/>
              <a:defRPr/>
            </a:pPr>
            <a:r>
              <a:rPr lang="en-US" sz="2400" dirty="0">
                <a:solidFill>
                  <a:srgbClr val="9DBEC3"/>
                </a:solidFill>
              </a:rPr>
              <a:t>41% 1-50</a:t>
            </a:r>
          </a:p>
          <a:p>
            <a:pPr marL="800100" lvl="1" indent="-342900" algn="l">
              <a:buClr>
                <a:srgbClr val="9DBEC3"/>
              </a:buClr>
              <a:buFont typeface="Calibri" panose="020F0502020204030204" pitchFamily="34" charset="0"/>
              <a:buChar char="–"/>
              <a:defRPr/>
            </a:pPr>
            <a:r>
              <a:rPr lang="en-US" sz="2400" dirty="0">
                <a:solidFill>
                  <a:srgbClr val="9DBEC3"/>
                </a:solidFill>
              </a:rPr>
              <a:t>21% 51-100</a:t>
            </a:r>
          </a:p>
          <a:p>
            <a:pPr marL="800100" lvl="1" indent="-342900" algn="l">
              <a:buClr>
                <a:srgbClr val="9DBEC3"/>
              </a:buClr>
              <a:buFont typeface="Calibri" panose="020F0502020204030204" pitchFamily="34" charset="0"/>
              <a:buChar char="–"/>
              <a:defRPr/>
            </a:pPr>
            <a:r>
              <a:rPr lang="en-US" sz="2400" dirty="0">
                <a:solidFill>
                  <a:srgbClr val="9DBEC3"/>
                </a:solidFill>
              </a:rPr>
              <a:t>21% 101-250 </a:t>
            </a:r>
          </a:p>
          <a:p>
            <a:pPr marL="800100" lvl="1" indent="-342900" algn="l">
              <a:buClr>
                <a:srgbClr val="9DBEC3"/>
              </a:buClr>
              <a:buFont typeface="Calibri" panose="020F0502020204030204" pitchFamily="34" charset="0"/>
              <a:buChar char="–"/>
              <a:defRPr/>
            </a:pPr>
            <a:r>
              <a:rPr lang="en-US" sz="2400" dirty="0">
                <a:solidFill>
                  <a:srgbClr val="9DBEC3"/>
                </a:solidFill>
              </a:rPr>
              <a:t>17% 251+ </a:t>
            </a:r>
          </a:p>
          <a:p>
            <a:pPr marL="457200" indent="-457200" algn="l">
              <a:buClr>
                <a:srgbClr val="9DBEC3"/>
              </a:buClr>
              <a:buFont typeface="Wingdings" panose="05000000000000000000" pitchFamily="2" charset="2"/>
              <a:buChar char="Ø"/>
              <a:defRPr/>
            </a:pPr>
            <a:r>
              <a:rPr lang="en-US" b="1" dirty="0">
                <a:solidFill>
                  <a:srgbClr val="D18822"/>
                </a:solidFill>
              </a:rPr>
              <a:t>Primary Work Setting</a:t>
            </a:r>
          </a:p>
          <a:p>
            <a:pPr marL="800100" lvl="1" indent="-342900" algn="l">
              <a:buClr>
                <a:srgbClr val="9DBEC3"/>
              </a:buClr>
              <a:buFont typeface="Calibri" panose="020F0502020204030204" pitchFamily="34" charset="0"/>
              <a:buChar char="–"/>
              <a:defRPr/>
            </a:pPr>
            <a:r>
              <a:rPr lang="en-US" sz="2400" dirty="0">
                <a:solidFill>
                  <a:srgbClr val="9DBEC3"/>
                </a:solidFill>
              </a:rPr>
              <a:t>35% Hospice Nonprofit</a:t>
            </a:r>
          </a:p>
          <a:p>
            <a:pPr marL="800100" lvl="1" indent="-342900" algn="l">
              <a:buClr>
                <a:srgbClr val="9DBEC3"/>
              </a:buClr>
              <a:buFont typeface="Calibri" panose="020F0502020204030204" pitchFamily="34" charset="0"/>
              <a:buChar char="–"/>
              <a:defRPr/>
            </a:pPr>
            <a:r>
              <a:rPr lang="en-US" sz="2400" dirty="0">
                <a:solidFill>
                  <a:srgbClr val="9DBEC3"/>
                </a:solidFill>
              </a:rPr>
              <a:t>27% For Profit Hospice</a:t>
            </a:r>
          </a:p>
          <a:p>
            <a:pPr marL="800100" lvl="1" indent="-342900" algn="l">
              <a:buClr>
                <a:srgbClr val="9DBEC3"/>
              </a:buClr>
              <a:buFont typeface="Calibri" panose="020F0502020204030204" pitchFamily="34" charset="0"/>
              <a:buChar char="–"/>
              <a:defRPr/>
            </a:pPr>
            <a:r>
              <a:rPr lang="en-US" sz="2400" dirty="0">
                <a:solidFill>
                  <a:srgbClr val="9DBEC3"/>
                </a:solidFill>
              </a:rPr>
              <a:t>19% Private Practice</a:t>
            </a:r>
          </a:p>
          <a:p>
            <a:pPr marL="800100" lvl="1" indent="-342900" algn="l">
              <a:buClr>
                <a:srgbClr val="9DBEC3"/>
              </a:buClr>
              <a:buFont typeface="Calibri" panose="020F0502020204030204" pitchFamily="34" charset="0"/>
              <a:buChar char="–"/>
              <a:defRPr/>
            </a:pPr>
            <a:r>
              <a:rPr lang="en-US" sz="2400" dirty="0">
                <a:solidFill>
                  <a:srgbClr val="9DBEC3"/>
                </a:solidFill>
              </a:rPr>
              <a:t>12% Acute Care Community Hospice</a:t>
            </a:r>
          </a:p>
          <a:p>
            <a:pPr marL="800100" lvl="1" indent="-342900" algn="l">
              <a:buClr>
                <a:srgbClr val="9DBEC3"/>
              </a:buClr>
              <a:buFont typeface="Calibri" panose="020F0502020204030204" pitchFamily="34" charset="0"/>
              <a:buChar char="–"/>
              <a:defRPr/>
            </a:pPr>
            <a:r>
              <a:rPr lang="en-US" sz="2400" dirty="0">
                <a:solidFill>
                  <a:srgbClr val="9DBEC3"/>
                </a:solidFill>
              </a:rPr>
              <a:t>7% Academy/University/Teaching </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30177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Candidate Demographics</a:t>
            </a:r>
          </a:p>
        </p:txBody>
      </p:sp>
      <p:sp>
        <p:nvSpPr>
          <p:cNvPr id="10" name="Content Placeholder 2"/>
          <p:cNvSpPr txBox="1">
            <a:spLocks/>
          </p:cNvSpPr>
          <p:nvPr/>
        </p:nvSpPr>
        <p:spPr>
          <a:xfrm>
            <a:off x="355601" y="1269999"/>
            <a:ext cx="8303845" cy="5033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Hospice Location</a:t>
            </a:r>
          </a:p>
          <a:p>
            <a:pPr marL="800100" lvl="1" indent="-342900" algn="l">
              <a:buClr>
                <a:srgbClr val="9DBEC3"/>
              </a:buClr>
              <a:buFont typeface="Calibri" panose="020F0502020204030204" pitchFamily="34" charset="0"/>
              <a:buChar char="–"/>
              <a:defRPr/>
            </a:pPr>
            <a:r>
              <a:rPr lang="en-US" sz="2400" dirty="0">
                <a:solidFill>
                  <a:srgbClr val="9DBEC3"/>
                </a:solidFill>
              </a:rPr>
              <a:t>28% Rural</a:t>
            </a:r>
          </a:p>
          <a:p>
            <a:pPr marL="800100" lvl="1" indent="-342900" algn="l">
              <a:buClr>
                <a:srgbClr val="9DBEC3"/>
              </a:buClr>
              <a:buFont typeface="Calibri" panose="020F0502020204030204" pitchFamily="34" charset="0"/>
              <a:buChar char="–"/>
              <a:defRPr/>
            </a:pPr>
            <a:r>
              <a:rPr lang="en-US" sz="2400" dirty="0">
                <a:solidFill>
                  <a:srgbClr val="9DBEC3"/>
                </a:solidFill>
              </a:rPr>
              <a:t>22% Urban</a:t>
            </a:r>
          </a:p>
          <a:p>
            <a:pPr marL="800100" lvl="1" indent="-342900" algn="l">
              <a:buClr>
                <a:srgbClr val="9DBEC3"/>
              </a:buClr>
              <a:buFont typeface="Calibri" panose="020F0502020204030204" pitchFamily="34" charset="0"/>
              <a:buChar char="–"/>
              <a:defRPr/>
            </a:pPr>
            <a:r>
              <a:rPr lang="en-US" sz="2400" dirty="0">
                <a:solidFill>
                  <a:srgbClr val="9DBEC3"/>
                </a:solidFill>
              </a:rPr>
              <a:t>50% Suburban</a:t>
            </a:r>
          </a:p>
          <a:p>
            <a:pPr marL="457200" indent="-457200" algn="l">
              <a:buClr>
                <a:srgbClr val="9DBEC3"/>
              </a:buClr>
              <a:buFont typeface="Wingdings" panose="05000000000000000000" pitchFamily="2" charset="2"/>
              <a:buChar char="Ø"/>
              <a:defRPr/>
            </a:pPr>
            <a:r>
              <a:rPr lang="en-US" b="1" dirty="0">
                <a:solidFill>
                  <a:srgbClr val="D18822"/>
                </a:solidFill>
              </a:rPr>
              <a:t>Hours per week</a:t>
            </a:r>
          </a:p>
          <a:p>
            <a:pPr marL="800100" lvl="1" indent="-342900" algn="l">
              <a:buClr>
                <a:srgbClr val="9DBEC3"/>
              </a:buClr>
              <a:buFont typeface="Calibri" panose="020F0502020204030204" pitchFamily="34" charset="0"/>
              <a:buChar char="–"/>
              <a:defRPr/>
            </a:pPr>
            <a:r>
              <a:rPr lang="en-US" sz="2400" dirty="0">
                <a:solidFill>
                  <a:srgbClr val="9DBEC3"/>
                </a:solidFill>
              </a:rPr>
              <a:t>29% 40+ hours</a:t>
            </a:r>
          </a:p>
          <a:p>
            <a:pPr marL="800100" lvl="1" indent="-342900" algn="l">
              <a:buClr>
                <a:srgbClr val="9DBEC3"/>
              </a:buClr>
              <a:buFont typeface="Calibri" panose="020F0502020204030204" pitchFamily="34" charset="0"/>
              <a:buChar char="–"/>
              <a:defRPr/>
            </a:pPr>
            <a:r>
              <a:rPr lang="en-US" sz="2400" dirty="0">
                <a:solidFill>
                  <a:srgbClr val="9DBEC3"/>
                </a:solidFill>
              </a:rPr>
              <a:t>16% 21-39 hours</a:t>
            </a:r>
          </a:p>
          <a:p>
            <a:pPr marL="800100" lvl="1" indent="-342900" algn="l">
              <a:buClr>
                <a:srgbClr val="9DBEC3"/>
              </a:buClr>
              <a:buFont typeface="Calibri" panose="020F0502020204030204" pitchFamily="34" charset="0"/>
              <a:buChar char="–"/>
              <a:defRPr/>
            </a:pPr>
            <a:r>
              <a:rPr lang="en-US" sz="2400" dirty="0">
                <a:solidFill>
                  <a:srgbClr val="9DBEC3"/>
                </a:solidFill>
              </a:rPr>
              <a:t>28% 9-20 hours</a:t>
            </a:r>
          </a:p>
          <a:p>
            <a:pPr marL="800100" lvl="1" indent="-342900" algn="l">
              <a:buClr>
                <a:srgbClr val="9DBEC3"/>
              </a:buClr>
              <a:buFont typeface="Calibri" panose="020F0502020204030204" pitchFamily="34" charset="0"/>
              <a:buChar char="–"/>
              <a:defRPr/>
            </a:pPr>
            <a:r>
              <a:rPr lang="en-US" sz="2400" dirty="0">
                <a:solidFill>
                  <a:srgbClr val="9DBEC3"/>
                </a:solidFill>
              </a:rPr>
              <a:t>20% 5-8 hours</a:t>
            </a:r>
          </a:p>
          <a:p>
            <a:pPr marL="800100" lvl="1" indent="-342900" algn="l">
              <a:buClr>
                <a:srgbClr val="9DBEC3"/>
              </a:buClr>
              <a:buFont typeface="Calibri" panose="020F0502020204030204" pitchFamily="34" charset="0"/>
              <a:buChar char="–"/>
              <a:defRPr/>
            </a:pPr>
            <a:r>
              <a:rPr lang="en-US" sz="2400" dirty="0">
                <a:solidFill>
                  <a:srgbClr val="9DBEC3"/>
                </a:solidFill>
              </a:rPr>
              <a:t>7% 1-4 hours</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3427373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1565030" y="2447240"/>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D18822"/>
                </a:solidFill>
                <a:latin typeface="+mn-lt"/>
              </a:rPr>
              <a:t>Questions?</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endParaRPr lang="en-US" sz="22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3783536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Recertification</a:t>
            </a:r>
          </a:p>
        </p:txBody>
      </p:sp>
      <p:sp>
        <p:nvSpPr>
          <p:cNvPr id="10" name="Content Placeholder 2"/>
          <p:cNvSpPr txBox="1">
            <a:spLocks/>
          </p:cNvSpPr>
          <p:nvPr/>
        </p:nvSpPr>
        <p:spPr>
          <a:xfrm>
            <a:off x="355601" y="1269999"/>
            <a:ext cx="8303845" cy="5033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Developed in 2016-2017 by Task Force of Hospice Physicians</a:t>
            </a:r>
          </a:p>
          <a:p>
            <a:pPr marL="800100" lvl="1" indent="-342900" algn="l">
              <a:buClr>
                <a:srgbClr val="9DBEC3"/>
              </a:buClr>
              <a:buFont typeface="Calibri" panose="020F0502020204030204" pitchFamily="34" charset="0"/>
              <a:buChar char="–"/>
              <a:defRPr/>
            </a:pPr>
            <a:r>
              <a:rPr lang="en-US" sz="2400" dirty="0">
                <a:solidFill>
                  <a:srgbClr val="9DBEC3"/>
                </a:solidFill>
              </a:rPr>
              <a:t>Based on Guiding Principles developed by the Board</a:t>
            </a:r>
          </a:p>
          <a:p>
            <a:pPr marL="800100" lvl="1" indent="-342900" algn="l">
              <a:buClr>
                <a:srgbClr val="9DBEC3"/>
              </a:buClr>
              <a:buFont typeface="Calibri" panose="020F0502020204030204" pitchFamily="34" charset="0"/>
              <a:buChar char="–"/>
              <a:defRPr/>
            </a:pPr>
            <a:r>
              <a:rPr lang="en-US" sz="2400" dirty="0">
                <a:solidFill>
                  <a:srgbClr val="9DBEC3"/>
                </a:solidFill>
              </a:rPr>
              <a:t>Public Comment Period</a:t>
            </a:r>
          </a:p>
          <a:p>
            <a:pPr marL="800100" lvl="1" indent="-342900" algn="l">
              <a:buClr>
                <a:srgbClr val="9DBEC3"/>
              </a:buClr>
              <a:buFont typeface="Calibri" panose="020F0502020204030204" pitchFamily="34" charset="0"/>
              <a:buChar char="–"/>
              <a:defRPr/>
            </a:pPr>
            <a:r>
              <a:rPr lang="en-US" sz="2400" dirty="0">
                <a:solidFill>
                  <a:srgbClr val="9DBEC3"/>
                </a:solidFill>
              </a:rPr>
              <a:t>Truncated requirements for 2014, 2015, 2016 </a:t>
            </a:r>
            <a:r>
              <a:rPr lang="en-US" sz="2400" dirty="0" err="1">
                <a:solidFill>
                  <a:srgbClr val="9DBEC3"/>
                </a:solidFill>
              </a:rPr>
              <a:t>certificants</a:t>
            </a:r>
            <a:endParaRPr lang="en-US" sz="2400" dirty="0">
              <a:solidFill>
                <a:srgbClr val="9DBEC3"/>
              </a:solidFill>
            </a:endParaRPr>
          </a:p>
          <a:p>
            <a:pPr marL="800100" lvl="1" indent="-342900" algn="l">
              <a:buClr>
                <a:srgbClr val="9DBEC3"/>
              </a:buClr>
              <a:buFont typeface="Calibri" panose="020F0502020204030204" pitchFamily="34" charset="0"/>
              <a:buChar char="–"/>
              <a:defRPr/>
            </a:pPr>
            <a:r>
              <a:rPr lang="en-US" sz="2400" dirty="0">
                <a:solidFill>
                  <a:srgbClr val="9DBEC3"/>
                </a:solidFill>
              </a:rPr>
              <a:t>First applicants in 2019</a:t>
            </a:r>
          </a:p>
          <a:p>
            <a:pPr marL="457200" indent="-457200" algn="l">
              <a:buClr>
                <a:srgbClr val="9DBEC3"/>
              </a:buClr>
              <a:buFont typeface="Wingdings" panose="05000000000000000000" pitchFamily="2" charset="2"/>
              <a:buChar char="Ø"/>
              <a:defRPr/>
            </a:pPr>
            <a:r>
              <a:rPr lang="en-US" b="1" dirty="0">
                <a:solidFill>
                  <a:srgbClr val="D18822"/>
                </a:solidFill>
              </a:rPr>
              <a:t>Program</a:t>
            </a:r>
          </a:p>
          <a:p>
            <a:pPr marL="800100" lvl="1" indent="-342900" algn="l">
              <a:buClr>
                <a:srgbClr val="9DBEC3"/>
              </a:buClr>
              <a:buFont typeface="Calibri" panose="020F0502020204030204" pitchFamily="34" charset="0"/>
              <a:buChar char="–"/>
              <a:defRPr/>
            </a:pPr>
            <a:r>
              <a:rPr lang="en-US" sz="2400" dirty="0">
                <a:solidFill>
                  <a:srgbClr val="9DBEC3"/>
                </a:solidFill>
              </a:rPr>
              <a:t>Licensure</a:t>
            </a:r>
          </a:p>
          <a:p>
            <a:pPr marL="800100" lvl="1" indent="-342900" algn="l">
              <a:buClr>
                <a:srgbClr val="9DBEC3"/>
              </a:buClr>
              <a:buFont typeface="Calibri" panose="020F0502020204030204" pitchFamily="34" charset="0"/>
              <a:buChar char="–"/>
              <a:defRPr/>
            </a:pPr>
            <a:r>
              <a:rPr lang="en-US" sz="2400" dirty="0">
                <a:solidFill>
                  <a:srgbClr val="9DBEC3"/>
                </a:solidFill>
              </a:rPr>
              <a:t>Practice Hours</a:t>
            </a:r>
          </a:p>
          <a:p>
            <a:pPr marL="800100" lvl="1" indent="-342900" algn="l">
              <a:buClr>
                <a:srgbClr val="9DBEC3"/>
              </a:buClr>
              <a:buFont typeface="Calibri" panose="020F0502020204030204" pitchFamily="34" charset="0"/>
              <a:buChar char="–"/>
              <a:defRPr/>
            </a:pPr>
            <a:r>
              <a:rPr lang="en-US" sz="2400" dirty="0">
                <a:solidFill>
                  <a:srgbClr val="9DBEC3"/>
                </a:solidFill>
              </a:rPr>
              <a:t>Professional Development Tool (survey)</a:t>
            </a:r>
          </a:p>
          <a:p>
            <a:pPr marL="800100" lvl="1" indent="-342900" algn="l">
              <a:buClr>
                <a:srgbClr val="9DBEC3"/>
              </a:buClr>
              <a:buFont typeface="Calibri" panose="020F0502020204030204" pitchFamily="34" charset="0"/>
              <a:buChar char="–"/>
              <a:defRPr/>
            </a:pPr>
            <a:r>
              <a:rPr lang="en-US" sz="2400" dirty="0">
                <a:solidFill>
                  <a:srgbClr val="9DBEC3"/>
                </a:solidFill>
              </a:rPr>
              <a:t>Continuous Learning (CME / Professional Activities)</a:t>
            </a:r>
          </a:p>
          <a:p>
            <a:pPr marL="800100" lvl="1" indent="-342900" algn="l">
              <a:buClr>
                <a:srgbClr val="9DBEC3"/>
              </a:buClr>
              <a:buFont typeface="Calibri" panose="020F0502020204030204" pitchFamily="34" charset="0"/>
              <a:buChar char="–"/>
              <a:defRPr/>
            </a:pPr>
            <a:r>
              <a:rPr lang="en-US" sz="2400" dirty="0">
                <a:solidFill>
                  <a:srgbClr val="9DBEC3"/>
                </a:solidFill>
              </a:rPr>
              <a:t>Secured examination</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53256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Role of the Board</a:t>
            </a:r>
          </a:p>
        </p:txBody>
      </p:sp>
      <p:sp>
        <p:nvSpPr>
          <p:cNvPr id="10" name="Content Placeholder 2"/>
          <p:cNvSpPr txBox="1">
            <a:spLocks/>
          </p:cNvSpPr>
          <p:nvPr/>
        </p:nvSpPr>
        <p:spPr>
          <a:xfrm>
            <a:off x="355601" y="1269999"/>
            <a:ext cx="8589027"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9DBEC3"/>
                </a:solidFill>
              </a:rPr>
              <a:t>Govern in a manner that is consistent with the organizations stated mission and purpose </a:t>
            </a:r>
          </a:p>
          <a:p>
            <a:pPr marL="457200" indent="-457200" algn="l">
              <a:buClr>
                <a:srgbClr val="9DBEC3"/>
              </a:buClr>
              <a:buFont typeface="Wingdings" panose="05000000000000000000" pitchFamily="2" charset="2"/>
              <a:buChar char="Ø"/>
              <a:defRPr/>
            </a:pPr>
            <a:r>
              <a:rPr lang="en-US" b="1" dirty="0">
                <a:solidFill>
                  <a:srgbClr val="9DBEC3"/>
                </a:solidFill>
              </a:rPr>
              <a:t>Understand the needs, wants and values of the broader constituency</a:t>
            </a:r>
          </a:p>
          <a:p>
            <a:pPr marL="457200" indent="-457200" algn="l">
              <a:buClr>
                <a:srgbClr val="9DBEC3"/>
              </a:buClr>
              <a:buFont typeface="Wingdings" panose="05000000000000000000" pitchFamily="2" charset="2"/>
              <a:buChar char="Ø"/>
              <a:defRPr/>
            </a:pPr>
            <a:r>
              <a:rPr lang="en-US" b="1" dirty="0">
                <a:solidFill>
                  <a:srgbClr val="9DBEC3"/>
                </a:solidFill>
              </a:rPr>
              <a:t>Ensure effective organizational planning and adequate resources (structure, funds, time, volunteers, staff, technology, etc.)</a:t>
            </a:r>
          </a:p>
          <a:p>
            <a:pPr marL="457200" indent="-457200" algn="l">
              <a:buClr>
                <a:srgbClr val="9DBEC3"/>
              </a:buClr>
              <a:buFont typeface="Wingdings" panose="05000000000000000000" pitchFamily="2" charset="2"/>
              <a:buChar char="Ø"/>
              <a:defRPr/>
            </a:pPr>
            <a:r>
              <a:rPr lang="en-US" b="1" dirty="0">
                <a:solidFill>
                  <a:srgbClr val="9DBEC3"/>
                </a:solidFill>
              </a:rPr>
              <a:t>Ensure legal and ethical integrity and maintain accountability</a:t>
            </a:r>
          </a:p>
          <a:p>
            <a:pPr marL="457200" indent="-457200" algn="l">
              <a:buClr>
                <a:srgbClr val="9DBEC3"/>
              </a:buClr>
              <a:buFont typeface="Wingdings" panose="05000000000000000000" pitchFamily="2" charset="2"/>
              <a:buChar char="Ø"/>
              <a:defRPr/>
            </a:pPr>
            <a:r>
              <a:rPr lang="en-US" b="1" dirty="0">
                <a:solidFill>
                  <a:srgbClr val="9DBEC3"/>
                </a:solidFill>
              </a:rPr>
              <a:t>Determine, monitor and enhance certification and </a:t>
            </a:r>
            <a:br>
              <a:rPr lang="en-US" b="1" dirty="0">
                <a:solidFill>
                  <a:srgbClr val="9DBEC3"/>
                </a:solidFill>
              </a:rPr>
            </a:br>
            <a:r>
              <a:rPr lang="en-US" b="1" dirty="0">
                <a:solidFill>
                  <a:srgbClr val="9DBEC3"/>
                </a:solidFill>
              </a:rPr>
              <a:t>recertification process </a:t>
            </a:r>
          </a:p>
          <a:p>
            <a:pPr marL="457200" indent="-457200" algn="l">
              <a:buClr>
                <a:srgbClr val="9DBEC3"/>
              </a:buClr>
              <a:buFont typeface="Wingdings" panose="05000000000000000000" pitchFamily="2" charset="2"/>
              <a:buChar char="Ø"/>
              <a:defRPr/>
            </a:pPr>
            <a:r>
              <a:rPr lang="en-US" b="1" dirty="0">
                <a:solidFill>
                  <a:srgbClr val="9DBEC3"/>
                </a:solidFill>
              </a:rPr>
              <a:t>Partner with staff to communicate, assess and measure progress</a:t>
            </a:r>
            <a:endParaRPr lang="en-US"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81327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Legal Responsibilities </a:t>
            </a:r>
          </a:p>
        </p:txBody>
      </p:sp>
      <p:sp>
        <p:nvSpPr>
          <p:cNvPr id="10" name="Content Placeholder 2"/>
          <p:cNvSpPr txBox="1">
            <a:spLocks/>
          </p:cNvSpPr>
          <p:nvPr/>
        </p:nvSpPr>
        <p:spPr>
          <a:xfrm>
            <a:off x="355601" y="1269999"/>
            <a:ext cx="8322732" cy="4430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b="1" dirty="0">
                <a:solidFill>
                  <a:srgbClr val="D18822"/>
                </a:solidFill>
              </a:rPr>
              <a:t>Duty of care</a:t>
            </a:r>
          </a:p>
          <a:p>
            <a:pPr marL="800100" lvl="1" indent="-342900" algn="l">
              <a:buClr>
                <a:srgbClr val="9DBEC3"/>
              </a:buClr>
              <a:buFont typeface="Calibri" panose="020F0502020204030204" pitchFamily="34" charset="0"/>
              <a:buChar char="–"/>
              <a:defRPr/>
            </a:pPr>
            <a:r>
              <a:rPr lang="en-US" sz="2400" dirty="0">
                <a:solidFill>
                  <a:srgbClr val="9DBEC3"/>
                </a:solidFill>
              </a:rPr>
              <a:t>Stewardship of financial assets and resources</a:t>
            </a:r>
          </a:p>
          <a:p>
            <a:pPr marL="800100" lvl="1" indent="-342900" algn="l">
              <a:buClr>
                <a:srgbClr val="9DBEC3"/>
              </a:buClr>
              <a:buFont typeface="Calibri" panose="020F0502020204030204" pitchFamily="34" charset="0"/>
              <a:buChar char="–"/>
              <a:defRPr/>
            </a:pPr>
            <a:r>
              <a:rPr lang="en-US" sz="2400" dirty="0">
                <a:solidFill>
                  <a:srgbClr val="9DBEC3"/>
                </a:solidFill>
              </a:rPr>
              <a:t>Participating in meetings, decisions</a:t>
            </a:r>
          </a:p>
          <a:p>
            <a:pPr marL="457200" indent="-457200" algn="l">
              <a:buClr>
                <a:srgbClr val="9DBEC3"/>
              </a:buClr>
              <a:buFont typeface="Wingdings" panose="05000000000000000000" pitchFamily="2" charset="2"/>
              <a:buChar char="Ø"/>
              <a:defRPr/>
            </a:pPr>
            <a:r>
              <a:rPr lang="en-US" b="1" dirty="0">
                <a:solidFill>
                  <a:srgbClr val="D18822"/>
                </a:solidFill>
              </a:rPr>
              <a:t>Duty of loyalty</a:t>
            </a:r>
          </a:p>
          <a:p>
            <a:pPr marL="800100" lvl="1" indent="-342900" algn="l">
              <a:buClr>
                <a:srgbClr val="9DBEC3"/>
              </a:buClr>
              <a:buFont typeface="Calibri" panose="020F0502020204030204" pitchFamily="34" charset="0"/>
              <a:buChar char="–"/>
              <a:defRPr/>
            </a:pPr>
            <a:r>
              <a:rPr lang="en-US" sz="2400" dirty="0">
                <a:solidFill>
                  <a:srgbClr val="9DBEC3"/>
                </a:solidFill>
              </a:rPr>
              <a:t>Acting in good faith; not allowing personal interests to prevail over the interests of the organization</a:t>
            </a:r>
          </a:p>
          <a:p>
            <a:pPr marL="800100" lvl="1" indent="-342900" algn="l">
              <a:buClr>
                <a:srgbClr val="9DBEC3"/>
              </a:buClr>
              <a:buFont typeface="Calibri" panose="020F0502020204030204" pitchFamily="34" charset="0"/>
              <a:buChar char="–"/>
              <a:defRPr/>
            </a:pPr>
            <a:r>
              <a:rPr lang="en-US" sz="2400" dirty="0">
                <a:solidFill>
                  <a:srgbClr val="9DBEC3"/>
                </a:solidFill>
              </a:rPr>
              <a:t>Undivided allegiance for decisions outside boardroom</a:t>
            </a:r>
          </a:p>
          <a:p>
            <a:pPr marL="457200" indent="-457200" algn="l">
              <a:buClr>
                <a:srgbClr val="9DBEC3"/>
              </a:buClr>
              <a:buFont typeface="Wingdings" panose="05000000000000000000" pitchFamily="2" charset="2"/>
              <a:buChar char="Ø"/>
              <a:defRPr/>
            </a:pPr>
            <a:r>
              <a:rPr lang="en-US" b="1" dirty="0">
                <a:solidFill>
                  <a:srgbClr val="D18822"/>
                </a:solidFill>
              </a:rPr>
              <a:t>Duty of obedience</a:t>
            </a:r>
          </a:p>
          <a:p>
            <a:pPr marL="800100" lvl="1" indent="-342900" algn="l">
              <a:buClr>
                <a:srgbClr val="9DBEC3"/>
              </a:buClr>
              <a:buFont typeface="Calibri" panose="020F0502020204030204" pitchFamily="34" charset="0"/>
              <a:buChar char="–"/>
              <a:defRPr/>
            </a:pPr>
            <a:r>
              <a:rPr lang="en-US" sz="2400" dirty="0">
                <a:solidFill>
                  <a:srgbClr val="9DBEC3"/>
                </a:solidFill>
              </a:rPr>
              <a:t>Comply with federal and state law; bylaws</a:t>
            </a:r>
          </a:p>
          <a:p>
            <a:pPr marL="800100" lvl="1" indent="-342900" algn="l">
              <a:buClr>
                <a:srgbClr val="9DBEC3"/>
              </a:buClr>
              <a:buFont typeface="Calibri" panose="020F0502020204030204" pitchFamily="34" charset="0"/>
              <a:buChar char="–"/>
              <a:defRPr/>
            </a:pPr>
            <a:endParaRPr lang="en-US" sz="2400" dirty="0">
              <a:solidFill>
                <a:srgbClr val="9DBEC3"/>
              </a:solidFill>
            </a:endParaRPr>
          </a:p>
          <a:p>
            <a:pPr lvl="1" algn="l">
              <a:buClr>
                <a:srgbClr val="9DBEC3"/>
              </a:buClr>
              <a:defRPr/>
            </a:pPr>
            <a:r>
              <a:rPr lang="en-US" dirty="0">
                <a:solidFill>
                  <a:srgbClr val="9DBEC3"/>
                </a:solidFill>
              </a:rPr>
              <a:t>Source: American Society of Association Executives, 2009</a:t>
            </a:r>
          </a:p>
          <a:p>
            <a:pPr lvl="1" algn="l">
              <a:buClr>
                <a:srgbClr val="9DBEC3"/>
              </a:buClr>
              <a:defRPr/>
            </a:pPr>
            <a:endParaRPr lang="en-US" sz="24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31971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Conflict of Interest</a:t>
            </a:r>
          </a:p>
        </p:txBody>
      </p:sp>
      <p:sp>
        <p:nvSpPr>
          <p:cNvPr id="10" name="Content Placeholder 2"/>
          <p:cNvSpPr txBox="1">
            <a:spLocks/>
          </p:cNvSpPr>
          <p:nvPr/>
        </p:nvSpPr>
        <p:spPr>
          <a:xfrm>
            <a:off x="355601" y="1270000"/>
            <a:ext cx="8322732" cy="46736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2150" b="1" dirty="0">
                <a:solidFill>
                  <a:srgbClr val="D18822"/>
                </a:solidFill>
              </a:rPr>
              <a:t>Conflict of Interest policy </a:t>
            </a:r>
          </a:p>
          <a:p>
            <a:pPr marL="457200" indent="-457200" algn="l">
              <a:buClr>
                <a:srgbClr val="9DBEC3"/>
              </a:buClr>
              <a:buFont typeface="Wingdings" panose="05000000000000000000" pitchFamily="2" charset="2"/>
              <a:buChar char="Ø"/>
              <a:defRPr/>
            </a:pPr>
            <a:r>
              <a:rPr lang="en-US" sz="2150" b="1" dirty="0">
                <a:solidFill>
                  <a:srgbClr val="D18822"/>
                </a:solidFill>
              </a:rPr>
              <a:t>Board members complete disclosure forms annually; </a:t>
            </a:r>
            <a:br>
              <a:rPr lang="en-US" sz="2150" b="1" dirty="0">
                <a:solidFill>
                  <a:srgbClr val="D18822"/>
                </a:solidFill>
              </a:rPr>
            </a:br>
            <a:r>
              <a:rPr lang="en-US" sz="2150" b="1" dirty="0">
                <a:solidFill>
                  <a:srgbClr val="D18822"/>
                </a:solidFill>
              </a:rPr>
              <a:t>review and update prior to each meeting</a:t>
            </a:r>
          </a:p>
          <a:p>
            <a:pPr marL="457200" indent="-457200" algn="l">
              <a:buClr>
                <a:srgbClr val="9DBEC3"/>
              </a:buClr>
              <a:buFont typeface="Wingdings" panose="05000000000000000000" pitchFamily="2" charset="2"/>
              <a:buChar char="Ø"/>
              <a:defRPr/>
            </a:pPr>
            <a:r>
              <a:rPr lang="en-US" sz="2150" b="1" dirty="0">
                <a:solidFill>
                  <a:srgbClr val="D18822"/>
                </a:solidFill>
              </a:rPr>
              <a:t>Summary of disclosures updated and posted prior to each meeting</a:t>
            </a:r>
          </a:p>
          <a:p>
            <a:pPr marL="457200" indent="-457200" algn="l">
              <a:buClr>
                <a:srgbClr val="9DBEC3"/>
              </a:buClr>
              <a:buFont typeface="Wingdings" panose="05000000000000000000" pitchFamily="2" charset="2"/>
              <a:buChar char="Ø"/>
              <a:defRPr/>
            </a:pPr>
            <a:r>
              <a:rPr lang="en-US" sz="2150" b="1" dirty="0">
                <a:solidFill>
                  <a:srgbClr val="D18822"/>
                </a:solidFill>
              </a:rPr>
              <a:t>Verbal opportunity for additional disclosures provided at beginning of each call (related to agenda items)</a:t>
            </a:r>
          </a:p>
          <a:p>
            <a:pPr marL="457200" indent="-457200" algn="l">
              <a:buClr>
                <a:srgbClr val="9DBEC3"/>
              </a:buClr>
              <a:buFont typeface="Wingdings" panose="05000000000000000000" pitchFamily="2" charset="2"/>
              <a:buChar char="Ø"/>
              <a:defRPr/>
            </a:pPr>
            <a:r>
              <a:rPr lang="en-US" sz="2150" b="1" dirty="0">
                <a:solidFill>
                  <a:srgbClr val="D18822"/>
                </a:solidFill>
              </a:rPr>
              <a:t> Potential areas of conflict:</a:t>
            </a:r>
          </a:p>
          <a:p>
            <a:pPr marL="800100" lvl="1" indent="-342900" algn="l">
              <a:buClr>
                <a:srgbClr val="9DBEC3"/>
              </a:buClr>
              <a:buFont typeface="Calibri" panose="020F0502020204030204" pitchFamily="34" charset="0"/>
              <a:buChar char="–"/>
              <a:defRPr/>
            </a:pPr>
            <a:r>
              <a:rPr lang="en-US" sz="2150" dirty="0">
                <a:solidFill>
                  <a:srgbClr val="9DBEC3"/>
                </a:solidFill>
              </a:rPr>
              <a:t>Professional Relationship (i.e., employer, consultancy)</a:t>
            </a:r>
          </a:p>
          <a:p>
            <a:pPr marL="800100" lvl="1" indent="-342900" algn="l">
              <a:buClr>
                <a:srgbClr val="9DBEC3"/>
              </a:buClr>
              <a:buFont typeface="Calibri" panose="020F0502020204030204" pitchFamily="34" charset="0"/>
              <a:buChar char="–"/>
              <a:defRPr/>
            </a:pPr>
            <a:r>
              <a:rPr lang="en-US" sz="2150" dirty="0">
                <a:solidFill>
                  <a:srgbClr val="9DBEC3"/>
                </a:solidFill>
              </a:rPr>
              <a:t>Personal Relationship (i.e., family, other Board positions)</a:t>
            </a:r>
          </a:p>
          <a:p>
            <a:pPr marL="800100" lvl="1" indent="-342900" algn="l">
              <a:buClr>
                <a:srgbClr val="9DBEC3"/>
              </a:buClr>
              <a:buFont typeface="Calibri" panose="020F0502020204030204" pitchFamily="34" charset="0"/>
              <a:buChar char="–"/>
              <a:defRPr/>
            </a:pPr>
            <a:r>
              <a:rPr lang="en-US" sz="2150" dirty="0">
                <a:solidFill>
                  <a:srgbClr val="9DBEC3"/>
                </a:solidFill>
              </a:rPr>
              <a:t>Financial Interest (i.e., ownership, honoraria, support to institution)</a:t>
            </a:r>
          </a:p>
          <a:p>
            <a:pPr marL="800100" lvl="1" indent="-342900" algn="l">
              <a:buClr>
                <a:srgbClr val="9DBEC3"/>
              </a:buClr>
              <a:buFont typeface="Calibri" panose="020F0502020204030204" pitchFamily="34" charset="0"/>
              <a:buChar char="–"/>
              <a:defRPr/>
            </a:pPr>
            <a:r>
              <a:rPr lang="en-US" sz="2150" dirty="0">
                <a:solidFill>
                  <a:srgbClr val="9DBEC3"/>
                </a:solidFill>
              </a:rPr>
              <a:t>Education Participation (i.e., content related to certification exam) </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400033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Conflict of Interest</a:t>
            </a:r>
          </a:p>
        </p:txBody>
      </p:sp>
      <p:sp>
        <p:nvSpPr>
          <p:cNvPr id="10" name="Content Placeholder 2"/>
          <p:cNvSpPr txBox="1">
            <a:spLocks/>
          </p:cNvSpPr>
          <p:nvPr/>
        </p:nvSpPr>
        <p:spPr>
          <a:xfrm>
            <a:off x="355601" y="1270000"/>
            <a:ext cx="8322732" cy="46736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2200" b="1" dirty="0">
                <a:solidFill>
                  <a:srgbClr val="D18822"/>
                </a:solidFill>
              </a:rPr>
              <a:t>Key to COI management is transparency and self reporting; open disclosure of potential bias to others so that they are aware of a person’s insights and relationship with the issue</a:t>
            </a:r>
          </a:p>
          <a:p>
            <a:pPr marL="457200" indent="-457200" algn="l">
              <a:buClr>
                <a:srgbClr val="9DBEC3"/>
              </a:buClr>
              <a:buFont typeface="Wingdings" panose="05000000000000000000" pitchFamily="2" charset="2"/>
              <a:buChar char="Ø"/>
              <a:defRPr/>
            </a:pPr>
            <a:r>
              <a:rPr lang="en-US" sz="2200" b="1" dirty="0">
                <a:solidFill>
                  <a:srgbClr val="D18822"/>
                </a:solidFill>
              </a:rPr>
              <a:t>In some circumstances, additional action may be required, including:</a:t>
            </a:r>
          </a:p>
          <a:p>
            <a:pPr marL="800100" lvl="1" indent="-342900" algn="l">
              <a:buClr>
                <a:srgbClr val="9DBEC3"/>
              </a:buClr>
              <a:buFont typeface="Calibri" panose="020F0502020204030204" pitchFamily="34" charset="0"/>
              <a:buChar char="–"/>
              <a:defRPr/>
            </a:pPr>
            <a:r>
              <a:rPr lang="en-US" sz="2200" dirty="0">
                <a:solidFill>
                  <a:srgbClr val="9DBEC3"/>
                </a:solidFill>
              </a:rPr>
              <a:t>Recusal from discussion and/or voting on a particular issue</a:t>
            </a:r>
          </a:p>
          <a:p>
            <a:pPr marL="800100" lvl="1" indent="-342900" algn="l">
              <a:buClr>
                <a:srgbClr val="9DBEC3"/>
              </a:buClr>
              <a:buFont typeface="Calibri" panose="020F0502020204030204" pitchFamily="34" charset="0"/>
              <a:buChar char="–"/>
              <a:defRPr/>
            </a:pPr>
            <a:r>
              <a:rPr lang="en-US" sz="2200" dirty="0">
                <a:solidFill>
                  <a:srgbClr val="9DBEC3"/>
                </a:solidFill>
              </a:rPr>
              <a:t>Recusal from participation in all Board activity related to the issue</a:t>
            </a:r>
          </a:p>
          <a:p>
            <a:pPr marL="800100" lvl="1" indent="-342900" algn="l">
              <a:buClr>
                <a:srgbClr val="9DBEC3"/>
              </a:buClr>
              <a:buFont typeface="Calibri" panose="020F0502020204030204" pitchFamily="34" charset="0"/>
              <a:buChar char="–"/>
              <a:defRPr/>
            </a:pPr>
            <a:r>
              <a:rPr lang="en-US" sz="2200" dirty="0">
                <a:solidFill>
                  <a:srgbClr val="9DBEC3"/>
                </a:solidFill>
              </a:rPr>
              <a:t>Replacement and/or resignation</a:t>
            </a:r>
            <a:endParaRPr lang="en-US" sz="2200" b="1" dirty="0">
              <a:solidFill>
                <a:srgbClr val="D18822"/>
              </a:solidFill>
            </a:endParaRPr>
          </a:p>
          <a:p>
            <a:pPr marL="457200" indent="-457200" algn="l">
              <a:buClr>
                <a:srgbClr val="9DBEC3"/>
              </a:buClr>
              <a:buFont typeface="Wingdings" panose="05000000000000000000" pitchFamily="2" charset="2"/>
              <a:buChar char="Ø"/>
              <a:defRPr/>
            </a:pPr>
            <a:r>
              <a:rPr lang="en-US" sz="2200" b="1" dirty="0">
                <a:solidFill>
                  <a:srgbClr val="D18822"/>
                </a:solidFill>
              </a:rPr>
              <a:t>Conflict of Interest disclosure should be viewed as tool to enable effective governance; not as a weapon or way to limit involvement or engagement</a:t>
            </a:r>
            <a:endParaRPr lang="en-US" sz="2200"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79621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In a Knowledge-based Organization...</a:t>
            </a:r>
          </a:p>
        </p:txBody>
      </p:sp>
      <p:sp>
        <p:nvSpPr>
          <p:cNvPr id="10" name="Content Placeholder 2"/>
          <p:cNvSpPr txBox="1">
            <a:spLocks/>
          </p:cNvSpPr>
          <p:nvPr/>
        </p:nvSpPr>
        <p:spPr>
          <a:xfrm>
            <a:off x="355601" y="1270000"/>
            <a:ext cx="8322732" cy="35560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rgbClr val="9DBEC3"/>
              </a:buClr>
              <a:defRPr/>
            </a:pPr>
            <a:r>
              <a:rPr lang="en-US" sz="4000" i="1" dirty="0">
                <a:solidFill>
                  <a:srgbClr val="9DBEC3"/>
                </a:solidFill>
              </a:rPr>
              <a:t>Who makes the decision is far less important than the quality of information and insight on which the decision is made. </a:t>
            </a:r>
          </a:p>
          <a:p>
            <a:pPr algn="l">
              <a:buClr>
                <a:srgbClr val="9DBEC3"/>
              </a:buClr>
              <a:defRPr/>
            </a:pPr>
            <a:endParaRPr lang="en-US" sz="4000" i="1" dirty="0">
              <a:solidFill>
                <a:srgbClr val="9DBEC3"/>
              </a:solidFill>
            </a:endParaRPr>
          </a:p>
          <a:p>
            <a:pPr algn="l">
              <a:buClr>
                <a:srgbClr val="9DBEC3"/>
              </a:buClr>
              <a:defRPr/>
            </a:pPr>
            <a:endParaRPr lang="en-US" sz="4000" i="1" dirty="0">
              <a:solidFill>
                <a:srgbClr val="9DBEC3"/>
              </a:solidFill>
            </a:endParaRPr>
          </a:p>
          <a:p>
            <a:pPr algn="l">
              <a:buClr>
                <a:srgbClr val="9DBEC3"/>
              </a:buClr>
              <a:defRPr/>
            </a:pPr>
            <a:endParaRPr lang="en-US" sz="4000" i="1" dirty="0">
              <a:solidFill>
                <a:srgbClr val="9DBEC3"/>
              </a:solidFill>
            </a:endParaRPr>
          </a:p>
          <a:p>
            <a:pPr algn="l">
              <a:buClr>
                <a:srgbClr val="9DBEC3"/>
              </a:buClr>
              <a:defRPr/>
            </a:pPr>
            <a:r>
              <a:rPr lang="en-US" sz="1800" i="1" dirty="0">
                <a:solidFill>
                  <a:srgbClr val="9DBEC3"/>
                </a:solidFill>
              </a:rPr>
              <a:t>Source: The Will to Govern Well, ASAE, 2002</a:t>
            </a: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264309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43600"/>
            <a:ext cx="9144000" cy="914400"/>
          </a:xfrm>
          <a:prstGeom prst="rect">
            <a:avLst/>
          </a:prstGeom>
          <a:solidFill>
            <a:srgbClr val="012E65"/>
          </a:solidFill>
        </p:spPr>
        <p:txBody>
          <a:bodyPr wrap="squar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9832" y="5989320"/>
            <a:ext cx="1144796" cy="822960"/>
          </a:xfrm>
          <a:prstGeom prst="rect">
            <a:avLst/>
          </a:prstGeom>
        </p:spPr>
      </p:pic>
      <p:sp>
        <p:nvSpPr>
          <p:cNvPr id="9" name="Title 1"/>
          <p:cNvSpPr txBox="1">
            <a:spLocks/>
          </p:cNvSpPr>
          <p:nvPr/>
        </p:nvSpPr>
        <p:spPr>
          <a:xfrm>
            <a:off x="355601" y="211666"/>
            <a:ext cx="6807200" cy="8355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rgbClr val="D18822"/>
                </a:solidFill>
                <a:latin typeface="+mn-lt"/>
              </a:rPr>
              <a:t>Essential Knowledge Bases</a:t>
            </a:r>
          </a:p>
        </p:txBody>
      </p:sp>
      <p:sp>
        <p:nvSpPr>
          <p:cNvPr id="10" name="Content Placeholder 2"/>
          <p:cNvSpPr txBox="1">
            <a:spLocks/>
          </p:cNvSpPr>
          <p:nvPr/>
        </p:nvSpPr>
        <p:spPr>
          <a:xfrm>
            <a:off x="355601" y="1269999"/>
            <a:ext cx="8303845" cy="39006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Clr>
                <a:srgbClr val="9DBEC3"/>
              </a:buClr>
              <a:buFont typeface="Wingdings" panose="05000000000000000000" pitchFamily="2" charset="2"/>
              <a:buChar char="Ø"/>
              <a:defRPr/>
            </a:pPr>
            <a:r>
              <a:rPr lang="en-US" sz="3000" b="1" dirty="0">
                <a:solidFill>
                  <a:srgbClr val="9DBEC3"/>
                </a:solidFill>
              </a:rPr>
              <a:t>Sensitivity to stakeholders views</a:t>
            </a:r>
          </a:p>
          <a:p>
            <a:pPr marL="457200" indent="-457200" algn="l">
              <a:buClr>
                <a:srgbClr val="9DBEC3"/>
              </a:buClr>
              <a:buFont typeface="Wingdings" panose="05000000000000000000" pitchFamily="2" charset="2"/>
              <a:buChar char="Ø"/>
              <a:defRPr/>
            </a:pPr>
            <a:r>
              <a:rPr lang="en-US" sz="3000" b="1" dirty="0">
                <a:solidFill>
                  <a:srgbClr val="9DBEC3"/>
                </a:solidFill>
              </a:rPr>
              <a:t>Foresight about the industry / profession /  issue area</a:t>
            </a:r>
          </a:p>
          <a:p>
            <a:pPr marL="457200" indent="-457200" algn="l">
              <a:buClr>
                <a:srgbClr val="9DBEC3"/>
              </a:buClr>
              <a:buFont typeface="Wingdings" panose="05000000000000000000" pitchFamily="2" charset="2"/>
              <a:buChar char="Ø"/>
              <a:defRPr/>
            </a:pPr>
            <a:r>
              <a:rPr lang="en-US" sz="3000" b="1" dirty="0">
                <a:solidFill>
                  <a:srgbClr val="9DBEC3"/>
                </a:solidFill>
              </a:rPr>
              <a:t>Insight into capacity and strategic position of HMDCB</a:t>
            </a:r>
          </a:p>
          <a:p>
            <a:pPr marL="457200" indent="-457200" algn="l">
              <a:buClr>
                <a:srgbClr val="9DBEC3"/>
              </a:buClr>
              <a:buFont typeface="Wingdings" panose="05000000000000000000" pitchFamily="2" charset="2"/>
              <a:buChar char="Ø"/>
              <a:defRPr/>
            </a:pPr>
            <a:r>
              <a:rPr lang="en-US" sz="3000" b="1" dirty="0">
                <a:solidFill>
                  <a:srgbClr val="9DBEC3"/>
                </a:solidFill>
              </a:rPr>
              <a:t>Awareness of implications (financial, ethical, environmental, etc.)</a:t>
            </a:r>
          </a:p>
          <a:p>
            <a:pPr marL="457200" indent="-457200" algn="l">
              <a:buClr>
                <a:srgbClr val="9DBEC3"/>
              </a:buClr>
              <a:buFont typeface="Wingdings" panose="05000000000000000000" pitchFamily="2" charset="2"/>
              <a:buChar char="Ø"/>
              <a:defRPr/>
            </a:pPr>
            <a:endParaRPr lang="en-US" sz="3000" b="1" dirty="0">
              <a:solidFill>
                <a:srgbClr val="9DBEC3"/>
              </a:solidFill>
            </a:endParaRPr>
          </a:p>
          <a:p>
            <a:pPr algn="l">
              <a:buClr>
                <a:srgbClr val="9DBEC3"/>
              </a:buClr>
              <a:defRPr/>
            </a:pPr>
            <a:r>
              <a:rPr lang="en-US" sz="2000" i="1" dirty="0">
                <a:solidFill>
                  <a:srgbClr val="9DBEC3"/>
                </a:solidFill>
              </a:rPr>
              <a:t>Source: The Will to Govern Well, ASAE, 2002</a:t>
            </a:r>
          </a:p>
          <a:p>
            <a:pPr algn="l">
              <a:buClr>
                <a:srgbClr val="9DBEC3"/>
              </a:buClr>
              <a:defRPr/>
            </a:pPr>
            <a:endParaRPr lang="en-US" sz="3000" b="1" dirty="0">
              <a:solidFill>
                <a:srgbClr val="9DBEC3"/>
              </a:solidFill>
            </a:endParaRPr>
          </a:p>
        </p:txBody>
      </p:sp>
      <p:sp>
        <p:nvSpPr>
          <p:cNvPr id="7" name="TextBox 6"/>
          <p:cNvSpPr txBox="1"/>
          <p:nvPr/>
        </p:nvSpPr>
        <p:spPr>
          <a:xfrm>
            <a:off x="0" y="0"/>
            <a:ext cx="9144000" cy="274320"/>
          </a:xfrm>
          <a:prstGeom prst="rect">
            <a:avLst/>
          </a:prstGeom>
          <a:solidFill>
            <a:srgbClr val="9DBEC3"/>
          </a:solidFill>
        </p:spPr>
        <p:txBody>
          <a:bodyPr wrap="square" rtlCol="0">
            <a:spAutoFit/>
          </a:bodyPr>
          <a:lstStyle/>
          <a:p>
            <a:endParaRPr lang="en-US" dirty="0"/>
          </a:p>
        </p:txBody>
      </p:sp>
    </p:spTree>
    <p:extLst>
      <p:ext uri="{BB962C8B-B14F-4D97-AF65-F5344CB8AC3E}">
        <p14:creationId xmlns:p14="http://schemas.microsoft.com/office/powerpoint/2010/main" val="4071760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TotalTime>
  <Words>2441</Words>
  <Application>Microsoft Office PowerPoint</Application>
  <PresentationFormat>On-screen Show (4:3)</PresentationFormat>
  <Paragraphs>308</Paragraphs>
  <Slides>33</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Board Orientation Beryl Bills, Public Member</vt:lpstr>
      <vt:lpstr>PowerPoint Presentation</vt:lpstr>
      <vt:lpstr>Strategic Goal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Who’s Who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Certificants – 948!</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Hammond</dc:creator>
  <cp:lastModifiedBy>Sally Weir</cp:lastModifiedBy>
  <cp:revision>37</cp:revision>
  <dcterms:created xsi:type="dcterms:W3CDTF">2017-10-10T17:03:43Z</dcterms:created>
  <dcterms:modified xsi:type="dcterms:W3CDTF">2019-04-12T13:43:58Z</dcterms:modified>
</cp:coreProperties>
</file>